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85"/>
  </p:notesMasterIdLst>
  <p:sldIdLst>
    <p:sldId id="260" r:id="rId4"/>
    <p:sldId id="275" r:id="rId5"/>
    <p:sldId id="276" r:id="rId6"/>
    <p:sldId id="273" r:id="rId7"/>
    <p:sldId id="278" r:id="rId8"/>
    <p:sldId id="279" r:id="rId9"/>
    <p:sldId id="280" r:id="rId10"/>
    <p:sldId id="281" r:id="rId11"/>
    <p:sldId id="283" r:id="rId12"/>
    <p:sldId id="351"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352"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53" r:id="rId41"/>
    <p:sldId id="311" r:id="rId42"/>
    <p:sldId id="312" r:id="rId43"/>
    <p:sldId id="313" r:id="rId44"/>
    <p:sldId id="355" r:id="rId45"/>
    <p:sldId id="314" r:id="rId46"/>
    <p:sldId id="341"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54" r:id="rId69"/>
    <p:sldId id="336" r:id="rId70"/>
    <p:sldId id="337" r:id="rId71"/>
    <p:sldId id="338" r:id="rId72"/>
    <p:sldId id="339" r:id="rId73"/>
    <p:sldId id="340" r:id="rId74"/>
    <p:sldId id="342" r:id="rId75"/>
    <p:sldId id="343" r:id="rId76"/>
    <p:sldId id="344" r:id="rId77"/>
    <p:sldId id="345" r:id="rId78"/>
    <p:sldId id="346" r:id="rId79"/>
    <p:sldId id="347" r:id="rId80"/>
    <p:sldId id="348" r:id="rId81"/>
    <p:sldId id="349" r:id="rId82"/>
    <p:sldId id="350" r:id="rId83"/>
    <p:sldId id="356" r:id="rId8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58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A491"/>
    <a:srgbClr val="9A1D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39" autoAdjust="0"/>
    <p:restoredTop sz="98493" autoAdjust="0"/>
  </p:normalViewPr>
  <p:slideViewPr>
    <p:cSldViewPr>
      <p:cViewPr varScale="1">
        <p:scale>
          <a:sx n="79" d="100"/>
          <a:sy n="79" d="100"/>
        </p:scale>
        <p:origin x="2035" y="77"/>
      </p:cViewPr>
      <p:guideLst>
        <p:guide orient="horz" pos="584"/>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955433-0787-1098-C7C0-31FF8E9B7D1B}"/>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dirty="0">
                <a:latin typeface="Arial" charset="0"/>
                <a:ea typeface="ＭＳ Ｐゴシック" pitchFamily="1" charset="-128"/>
              </a:defRPr>
            </a:lvl1pPr>
          </a:lstStyle>
          <a:p>
            <a:pPr>
              <a:defRPr/>
            </a:pPr>
            <a:endParaRPr lang="en-US"/>
          </a:p>
        </p:txBody>
      </p:sp>
      <p:sp>
        <p:nvSpPr>
          <p:cNvPr id="12291" name="Rectangle 3">
            <a:extLst>
              <a:ext uri="{FF2B5EF4-FFF2-40B4-BE49-F238E27FC236}">
                <a16:creationId xmlns:a16="http://schemas.microsoft.com/office/drawing/2014/main" id="{EB060D27-9205-68ED-BE36-6A97FACBE82E}"/>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dirty="0">
                <a:latin typeface="Arial" charset="0"/>
                <a:ea typeface="ＭＳ Ｐゴシック" pitchFamily="1" charset="-128"/>
              </a:defRPr>
            </a:lvl1pPr>
          </a:lstStyle>
          <a:p>
            <a:pPr>
              <a:defRPr/>
            </a:pPr>
            <a:endParaRPr lang="en-US"/>
          </a:p>
        </p:txBody>
      </p:sp>
      <p:sp>
        <p:nvSpPr>
          <p:cNvPr id="2052" name="Rectangle 4">
            <a:extLst>
              <a:ext uri="{FF2B5EF4-FFF2-40B4-BE49-F238E27FC236}">
                <a16:creationId xmlns:a16="http://schemas.microsoft.com/office/drawing/2014/main" id="{5A4E2118-9F34-ABC0-8BA8-A62D92B860D8}"/>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70EFB0E3-F16C-2FA9-FD3C-7FB83C26BD97}"/>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90106119-9DFC-66B6-A9A1-2282E6C73070}"/>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dirty="0">
                <a:latin typeface="Arial" charset="0"/>
                <a:ea typeface="ＭＳ Ｐゴシック" pitchFamily="1" charset="-128"/>
              </a:defRPr>
            </a:lvl1pPr>
          </a:lstStyle>
          <a:p>
            <a:pPr>
              <a:defRPr/>
            </a:pPr>
            <a:endParaRPr lang="en-US"/>
          </a:p>
        </p:txBody>
      </p:sp>
      <p:sp>
        <p:nvSpPr>
          <p:cNvPr id="12295" name="Rectangle 7">
            <a:extLst>
              <a:ext uri="{FF2B5EF4-FFF2-40B4-BE49-F238E27FC236}">
                <a16:creationId xmlns:a16="http://schemas.microsoft.com/office/drawing/2014/main" id="{FAD95ABE-C2E9-D921-33F8-308B857844CD}"/>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smtClean="0"/>
            </a:lvl1pPr>
          </a:lstStyle>
          <a:p>
            <a:pPr>
              <a:defRPr/>
            </a:pPr>
            <a:fld id="{71E9C6A1-EE32-4CDC-BD7A-042C2FC6A11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7" name="Rectangle 3"/>
          <p:cNvSpPr>
            <a:spLocks noGrp="1" noChangeArrowheads="1"/>
          </p:cNvSpPr>
          <p:nvPr>
            <p:ph type="ctrTitle"/>
          </p:nvPr>
        </p:nvSpPr>
        <p:spPr>
          <a:xfrm>
            <a:off x="358775" y="1798638"/>
            <a:ext cx="7772400" cy="762000"/>
          </a:xfrm>
        </p:spPr>
        <p:txBody>
          <a:bodyPr/>
          <a:lstStyle>
            <a:lvl1pPr>
              <a:lnSpc>
                <a:spcPts val="2700"/>
              </a:lnSpc>
              <a:defRPr sz="2500">
                <a:solidFill>
                  <a:schemeClr val="tx1"/>
                </a:solidFill>
              </a:defRPr>
            </a:lvl1pPr>
          </a:lstStyle>
          <a:p>
            <a:pPr lvl="0"/>
            <a:r>
              <a:rPr lang="en-US" noProof="0"/>
              <a:t>Click to edit Master title style</a:t>
            </a:r>
          </a:p>
        </p:txBody>
      </p:sp>
      <p:sp>
        <p:nvSpPr>
          <p:cNvPr id="6148" name="Rectangle 4"/>
          <p:cNvSpPr>
            <a:spLocks noGrp="1" noChangeArrowheads="1"/>
          </p:cNvSpPr>
          <p:nvPr>
            <p:ph type="subTitle" idx="1"/>
          </p:nvPr>
        </p:nvSpPr>
        <p:spPr>
          <a:xfrm>
            <a:off x="358775" y="3238500"/>
            <a:ext cx="6400800" cy="1752600"/>
          </a:xfrm>
        </p:spPr>
        <p:txBody>
          <a:bodyPr/>
          <a:lstStyle>
            <a:lvl1pPr marL="479425" indent="-479425">
              <a:lnSpc>
                <a:spcPts val="2400"/>
              </a:lnSpc>
              <a:buFontTx/>
              <a:buBlip>
                <a:blip r:embed="rId2"/>
              </a:buBlip>
              <a:defRPr sz="2200">
                <a:latin typeface="45 Helvetica Light" pitchFamily="1" charset="0"/>
              </a:defRPr>
            </a:lvl1pPr>
          </a:lstStyle>
          <a:p>
            <a:pPr lvl="0"/>
            <a:r>
              <a:rPr lang="en-US" noProof="0"/>
              <a:t>Click to edit Master subtitle style</a:t>
            </a:r>
          </a:p>
        </p:txBody>
      </p:sp>
    </p:spTree>
    <p:extLst>
      <p:ext uri="{BB962C8B-B14F-4D97-AF65-F5344CB8AC3E}">
        <p14:creationId xmlns:p14="http://schemas.microsoft.com/office/powerpoint/2010/main" val="3685644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055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2698750"/>
            <a:ext cx="1943100" cy="34734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58775" y="2698750"/>
            <a:ext cx="5676900" cy="347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783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177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6630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3352800"/>
            <a:ext cx="3810000" cy="281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21175" y="3352800"/>
            <a:ext cx="3810000" cy="281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065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255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159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05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86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2850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D423B11-C2BE-0FF5-044F-08E8FD459BD3}"/>
              </a:ext>
            </a:extLst>
          </p:cNvPr>
          <p:cNvSpPr>
            <a:spLocks noGrp="1" noChangeArrowheads="1"/>
          </p:cNvSpPr>
          <p:nvPr>
            <p:ph type="title"/>
          </p:nvPr>
        </p:nvSpPr>
        <p:spPr bwMode="auto">
          <a:xfrm>
            <a:off x="358775" y="269875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1084A26-15BB-3D69-43E0-3499022ED4E0}"/>
              </a:ext>
            </a:extLst>
          </p:cNvPr>
          <p:cNvSpPr>
            <a:spLocks noGrp="1" noChangeArrowheads="1"/>
          </p:cNvSpPr>
          <p:nvPr>
            <p:ph type="body" idx="1"/>
          </p:nvPr>
        </p:nvSpPr>
        <p:spPr bwMode="auto">
          <a:xfrm>
            <a:off x="358775" y="3352800"/>
            <a:ext cx="7772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500">
          <a:solidFill>
            <a:srgbClr val="9A1D2B"/>
          </a:solidFill>
          <a:latin typeface="+mj-lt"/>
          <a:ea typeface="+mj-ea"/>
          <a:cs typeface="+mj-cs"/>
        </a:defRPr>
      </a:lvl1pPr>
      <a:lvl2pPr algn="l" rtl="0" eaLnBrk="0" fontAlgn="base" hangingPunct="0">
        <a:spcBef>
          <a:spcPct val="0"/>
        </a:spcBef>
        <a:spcAft>
          <a:spcPct val="0"/>
        </a:spcAft>
        <a:defRPr sz="3500">
          <a:solidFill>
            <a:srgbClr val="9A1D2B"/>
          </a:solidFill>
          <a:latin typeface="75 Helvetica Bold" pitchFamily="1" charset="0"/>
          <a:ea typeface="ＭＳ Ｐゴシック" pitchFamily="1" charset="-128"/>
        </a:defRPr>
      </a:lvl2pPr>
      <a:lvl3pPr algn="l" rtl="0" eaLnBrk="0" fontAlgn="base" hangingPunct="0">
        <a:spcBef>
          <a:spcPct val="0"/>
        </a:spcBef>
        <a:spcAft>
          <a:spcPct val="0"/>
        </a:spcAft>
        <a:defRPr sz="3500">
          <a:solidFill>
            <a:srgbClr val="9A1D2B"/>
          </a:solidFill>
          <a:latin typeface="75 Helvetica Bold" pitchFamily="1" charset="0"/>
          <a:ea typeface="ＭＳ Ｐゴシック" pitchFamily="1" charset="-128"/>
        </a:defRPr>
      </a:lvl3pPr>
      <a:lvl4pPr algn="l" rtl="0" eaLnBrk="0" fontAlgn="base" hangingPunct="0">
        <a:spcBef>
          <a:spcPct val="0"/>
        </a:spcBef>
        <a:spcAft>
          <a:spcPct val="0"/>
        </a:spcAft>
        <a:defRPr sz="3500">
          <a:solidFill>
            <a:srgbClr val="9A1D2B"/>
          </a:solidFill>
          <a:latin typeface="75 Helvetica Bold" pitchFamily="1" charset="0"/>
          <a:ea typeface="ＭＳ Ｐゴシック" pitchFamily="1" charset="-128"/>
        </a:defRPr>
      </a:lvl4pPr>
      <a:lvl5pPr algn="l" rtl="0" eaLnBrk="0" fontAlgn="base" hangingPunct="0">
        <a:spcBef>
          <a:spcPct val="0"/>
        </a:spcBef>
        <a:spcAft>
          <a:spcPct val="0"/>
        </a:spcAft>
        <a:defRPr sz="3500">
          <a:solidFill>
            <a:srgbClr val="9A1D2B"/>
          </a:solidFill>
          <a:latin typeface="75 Helvetica Bold" pitchFamily="1" charset="0"/>
          <a:ea typeface="ＭＳ Ｐゴシック" pitchFamily="1" charset="-128"/>
        </a:defRPr>
      </a:lvl5pPr>
      <a:lvl6pPr marL="457200" algn="l" rtl="0" fontAlgn="base">
        <a:spcBef>
          <a:spcPct val="0"/>
        </a:spcBef>
        <a:spcAft>
          <a:spcPct val="0"/>
        </a:spcAft>
        <a:defRPr sz="3500">
          <a:solidFill>
            <a:srgbClr val="9A1D2B"/>
          </a:solidFill>
          <a:latin typeface="75 Helvetica Bold" pitchFamily="1" charset="0"/>
          <a:ea typeface="ＭＳ Ｐゴシック" pitchFamily="1" charset="-128"/>
        </a:defRPr>
      </a:lvl6pPr>
      <a:lvl7pPr marL="914400" algn="l" rtl="0" fontAlgn="base">
        <a:spcBef>
          <a:spcPct val="0"/>
        </a:spcBef>
        <a:spcAft>
          <a:spcPct val="0"/>
        </a:spcAft>
        <a:defRPr sz="3500">
          <a:solidFill>
            <a:srgbClr val="9A1D2B"/>
          </a:solidFill>
          <a:latin typeface="75 Helvetica Bold" pitchFamily="1" charset="0"/>
          <a:ea typeface="ＭＳ Ｐゴシック" pitchFamily="1" charset="-128"/>
        </a:defRPr>
      </a:lvl7pPr>
      <a:lvl8pPr marL="1371600" algn="l" rtl="0" fontAlgn="base">
        <a:spcBef>
          <a:spcPct val="0"/>
        </a:spcBef>
        <a:spcAft>
          <a:spcPct val="0"/>
        </a:spcAft>
        <a:defRPr sz="3500">
          <a:solidFill>
            <a:srgbClr val="9A1D2B"/>
          </a:solidFill>
          <a:latin typeface="75 Helvetica Bold" pitchFamily="1" charset="0"/>
          <a:ea typeface="ＭＳ Ｐゴシック" pitchFamily="1" charset="-128"/>
        </a:defRPr>
      </a:lvl8pPr>
      <a:lvl9pPr marL="1828800" algn="l" rtl="0" fontAlgn="base">
        <a:spcBef>
          <a:spcPct val="0"/>
        </a:spcBef>
        <a:spcAft>
          <a:spcPct val="0"/>
        </a:spcAft>
        <a:defRPr sz="3500">
          <a:solidFill>
            <a:srgbClr val="9A1D2B"/>
          </a:solidFill>
          <a:latin typeface="75 Helvetica Bold" pitchFamily="1" charset="0"/>
          <a:ea typeface="ＭＳ Ｐゴシック" pitchFamily="1" charset="-128"/>
        </a:defRPr>
      </a:lvl9pPr>
    </p:titleStyle>
    <p:bodyStyle>
      <a:lvl1pPr marL="342900" indent="-342900" algn="l" rtl="0" eaLnBrk="0" fontAlgn="base" hangingPunct="0">
        <a:lnSpc>
          <a:spcPts val="2700"/>
        </a:lnSpc>
        <a:spcBef>
          <a:spcPct val="20000"/>
        </a:spcBef>
        <a:spcAft>
          <a:spcPct val="0"/>
        </a:spcAft>
        <a:defRPr sz="25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mn-ea"/>
        </a:defRPr>
      </a:lvl2pPr>
      <a:lvl3pPr marL="1143000" indent="-228600" algn="l" rtl="0" eaLnBrk="0" fontAlgn="base" hangingPunct="0">
        <a:spcBef>
          <a:spcPct val="20000"/>
        </a:spcBef>
        <a:spcAft>
          <a:spcPct val="0"/>
        </a:spcAft>
        <a:buChar char="•"/>
        <a:defRPr sz="24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45.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www.bristol.ac.uk/safety/ionising-radiation"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64.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www.bris.ac.uk/safety/media/uobonly/po/ionising-rad-po.pdf"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69.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72.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73.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74.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acintosh%20HD:Users:freelance:Desktop:UoB_PowerpointSlides_v3-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Macintosh HD:Users:freelance:Desktop:UoB_PowerpointSlides_v3-1.jpg">
            <a:extLst>
              <a:ext uri="{FF2B5EF4-FFF2-40B4-BE49-F238E27FC236}">
                <a16:creationId xmlns:a16="http://schemas.microsoft.com/office/drawing/2014/main" id="{C41E9F4D-FAC2-9432-A1DC-80072F94C8B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7950" y="635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CC8FCE64-5D73-B4AC-AFD4-97232A2CE278}"/>
              </a:ext>
            </a:extLst>
          </p:cNvPr>
          <p:cNvSpPr>
            <a:spLocks noGrp="1" noChangeArrowheads="1"/>
          </p:cNvSpPr>
          <p:nvPr>
            <p:ph type="title"/>
          </p:nvPr>
        </p:nvSpPr>
        <p:spPr>
          <a:xfrm>
            <a:off x="576263" y="1989138"/>
            <a:ext cx="7991475" cy="1109662"/>
          </a:xfrm>
        </p:spPr>
        <p:txBody>
          <a:bodyPr/>
          <a:lstStyle/>
          <a:p>
            <a:pPr eaLnBrk="1" hangingPunct="1"/>
            <a:r>
              <a:rPr lang="en-GB" altLang="en-US"/>
              <a:t>Radiation Protection Training for Users of Sealed Radioactive Sources</a:t>
            </a:r>
            <a:endParaRPr lang="en-US" altLang="en-US"/>
          </a:p>
        </p:txBody>
      </p:sp>
      <p:sp>
        <p:nvSpPr>
          <p:cNvPr id="3076" name="Rectangle 3">
            <a:extLst>
              <a:ext uri="{FF2B5EF4-FFF2-40B4-BE49-F238E27FC236}">
                <a16:creationId xmlns:a16="http://schemas.microsoft.com/office/drawing/2014/main" id="{73ABCE76-A6E6-2E14-07F6-F83BB78CE65F}"/>
              </a:ext>
            </a:extLst>
          </p:cNvPr>
          <p:cNvSpPr>
            <a:spLocks noGrp="1" noChangeArrowheads="1"/>
          </p:cNvSpPr>
          <p:nvPr>
            <p:ph type="body" idx="1"/>
          </p:nvPr>
        </p:nvSpPr>
        <p:spPr>
          <a:xfrm>
            <a:off x="593725" y="3644900"/>
            <a:ext cx="6589713" cy="1731963"/>
          </a:xfrm>
        </p:spPr>
        <p:txBody>
          <a:bodyPr/>
          <a:lstStyle/>
          <a:p>
            <a:pPr eaLnBrk="1" hangingPunct="1"/>
            <a:endParaRPr lang="en-US" altLang="en-US"/>
          </a:p>
          <a:p>
            <a:pPr eaLnBrk="1" hangingPunct="1"/>
            <a:endParaRPr lang="en-US" altLang="en-US"/>
          </a:p>
          <a:p>
            <a:pPr eaLnBrk="1" hangingPunct="1"/>
            <a:r>
              <a:rPr lang="en-US" altLang="en-US"/>
              <a:t>Tony Butterworth</a:t>
            </a:r>
          </a:p>
          <a:p>
            <a:pPr eaLnBrk="1" hangingPunct="1"/>
            <a:r>
              <a:rPr lang="en-US" altLang="en-US"/>
              <a:t>University Radiation Protection Adviser (RPA) </a:t>
            </a:r>
          </a:p>
          <a:p>
            <a:pPr eaLnBrk="1" hangingPunct="1"/>
            <a:r>
              <a:rPr lang="en-US" altLang="en-US"/>
              <a:t>University Radioactive Waste Adviser (RWA)</a:t>
            </a:r>
          </a:p>
        </p:txBody>
      </p:sp>
      <p:sp>
        <p:nvSpPr>
          <p:cNvPr id="3077" name="Rectangle 7">
            <a:extLst>
              <a:ext uri="{FF2B5EF4-FFF2-40B4-BE49-F238E27FC236}">
                <a16:creationId xmlns:a16="http://schemas.microsoft.com/office/drawing/2014/main" id="{AEB0B7DC-5F61-32CA-EC95-50CF8CB22053}"/>
              </a:ext>
            </a:extLst>
          </p:cNvPr>
          <p:cNvSpPr>
            <a:spLocks noChangeArrowheads="1"/>
          </p:cNvSpPr>
          <p:nvPr/>
        </p:nvSpPr>
        <p:spPr bwMode="auto">
          <a:xfrm>
            <a:off x="8143875" y="790575"/>
            <a:ext cx="620713"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Macintosh HD:Users:freelance:Desktop:UoB_PowerpointSlides_v3-1.jpg">
            <a:extLst>
              <a:ext uri="{FF2B5EF4-FFF2-40B4-BE49-F238E27FC236}">
                <a16:creationId xmlns:a16="http://schemas.microsoft.com/office/drawing/2014/main" id="{60838F57-C474-644E-EFEB-92A57112B08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a:extLst>
              <a:ext uri="{FF2B5EF4-FFF2-40B4-BE49-F238E27FC236}">
                <a16:creationId xmlns:a16="http://schemas.microsoft.com/office/drawing/2014/main" id="{E01B60E9-08EF-54F6-6DD6-EA45406D44E6}"/>
              </a:ext>
            </a:extLst>
          </p:cNvPr>
          <p:cNvSpPr>
            <a:spLocks noGrp="1" noChangeArrowheads="1"/>
          </p:cNvSpPr>
          <p:nvPr>
            <p:ph type="ctrTitle"/>
          </p:nvPr>
        </p:nvSpPr>
        <p:spPr>
          <a:xfrm>
            <a:off x="446088" y="1700213"/>
            <a:ext cx="7772400" cy="762000"/>
          </a:xfrm>
        </p:spPr>
        <p:txBody>
          <a:bodyPr/>
          <a:lstStyle/>
          <a:p>
            <a:pPr eaLnBrk="1" hangingPunct="1"/>
            <a:br>
              <a:rPr lang="en-GB" altLang="en-US"/>
            </a:br>
            <a:br>
              <a:rPr lang="en-GB" altLang="en-US"/>
            </a:br>
            <a:br>
              <a:rPr lang="en-GB" altLang="en-US"/>
            </a:br>
            <a:endParaRPr lang="en-US" altLang="en-US" b="1" baseline="30000">
              <a:solidFill>
                <a:srgbClr val="000000"/>
              </a:solidFill>
              <a:latin typeface="Arial" panose="020B0604020202020204" pitchFamily="34" charset="0"/>
            </a:endParaRPr>
          </a:p>
        </p:txBody>
      </p:sp>
      <p:sp>
        <p:nvSpPr>
          <p:cNvPr id="18435" name="Rectangle 3">
            <a:extLst>
              <a:ext uri="{FF2B5EF4-FFF2-40B4-BE49-F238E27FC236}">
                <a16:creationId xmlns:a16="http://schemas.microsoft.com/office/drawing/2014/main" id="{7FBE8208-9745-5591-72EB-4A947786D054}"/>
              </a:ext>
            </a:extLst>
          </p:cNvPr>
          <p:cNvSpPr>
            <a:spLocks noGrp="1" noChangeArrowheads="1"/>
          </p:cNvSpPr>
          <p:nvPr>
            <p:ph type="subTitle" idx="1"/>
          </p:nvPr>
        </p:nvSpPr>
        <p:spPr>
          <a:xfrm>
            <a:off x="323850" y="1735138"/>
            <a:ext cx="5616575" cy="4286250"/>
          </a:xfrm>
        </p:spPr>
        <p:txBody>
          <a:bodyPr/>
          <a:lstStyle/>
          <a:p>
            <a:pPr marL="0" indent="0" eaLnBrk="1" hangingPunct="1">
              <a:buFontTx/>
              <a:buNone/>
              <a:defRPr/>
            </a:pPr>
            <a:endParaRPr lang="en-GB" sz="2500" dirty="0"/>
          </a:p>
          <a:p>
            <a:pPr eaLnBrk="1" hangingPunct="1">
              <a:defRPr/>
            </a:pPr>
            <a:endParaRPr lang="en-GB" sz="2500" dirty="0"/>
          </a:p>
          <a:p>
            <a:pPr eaLnBrk="1" hangingPunct="1">
              <a:defRPr/>
            </a:pPr>
            <a:r>
              <a:rPr lang="en-GB" sz="2500" dirty="0"/>
              <a:t>Cesium-137 (Cs-137) or cobalt-60 (Co-60) gamma sources. These usually contain a small, pea sized source which is sealed in a small welded capsule. The capsule is encased in a shield, usually lead, with a small shuttered opening which controls the gamma beam.</a:t>
            </a:r>
          </a:p>
        </p:txBody>
      </p:sp>
      <p:sp>
        <p:nvSpPr>
          <p:cNvPr id="12293" name="Rectangle 7">
            <a:extLst>
              <a:ext uri="{FF2B5EF4-FFF2-40B4-BE49-F238E27FC236}">
                <a16:creationId xmlns:a16="http://schemas.microsoft.com/office/drawing/2014/main" id="{64B0C360-D7B3-9C44-2319-203923C11A79}"/>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12294" name="Rectangle 8">
            <a:extLst>
              <a:ext uri="{FF2B5EF4-FFF2-40B4-BE49-F238E27FC236}">
                <a16:creationId xmlns:a16="http://schemas.microsoft.com/office/drawing/2014/main" id="{59BF21A0-3F93-37AB-82D8-8438182C860F}"/>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12295" name="Picture 1">
            <a:extLst>
              <a:ext uri="{FF2B5EF4-FFF2-40B4-BE49-F238E27FC236}">
                <a16:creationId xmlns:a16="http://schemas.microsoft.com/office/drawing/2014/main" id="{12F3D191-F59B-6088-8F8C-B860E98CA7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2636838"/>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Macintosh HD:Users:freelance:Desktop:UoB_PowerpointSlides_v3-1.jpg">
            <a:extLst>
              <a:ext uri="{FF2B5EF4-FFF2-40B4-BE49-F238E27FC236}">
                <a16:creationId xmlns:a16="http://schemas.microsoft.com/office/drawing/2014/main" id="{2E643AEF-B056-4CF5-AD3F-DC03D8707E7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4445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a:extLst>
              <a:ext uri="{FF2B5EF4-FFF2-40B4-BE49-F238E27FC236}">
                <a16:creationId xmlns:a16="http://schemas.microsoft.com/office/drawing/2014/main" id="{089EC2C2-F07B-C9BE-E9F4-5F01DE9B5989}"/>
              </a:ext>
            </a:extLst>
          </p:cNvPr>
          <p:cNvSpPr>
            <a:spLocks noGrp="1" noChangeArrowheads="1"/>
          </p:cNvSpPr>
          <p:nvPr>
            <p:ph type="ctrTitle"/>
          </p:nvPr>
        </p:nvSpPr>
        <p:spPr/>
        <p:txBody>
          <a:bodyPr/>
          <a:lstStyle/>
          <a:p>
            <a:pPr eaLnBrk="1" hangingPunct="1"/>
            <a:r>
              <a:rPr lang="en-GB" altLang="en-US" b="1">
                <a:solidFill>
                  <a:srgbClr val="00B0F0"/>
                </a:solidFill>
              </a:rPr>
              <a:t>Types of Radiation</a:t>
            </a:r>
            <a:br>
              <a:rPr lang="en-GB" altLang="en-US" b="1"/>
            </a:br>
            <a:br>
              <a:rPr lang="en-GB" altLang="en-US" b="1"/>
            </a:br>
            <a:r>
              <a:rPr lang="en-GB" altLang="en-US"/>
              <a:t>The various types of radiation can be divided in to two categories:</a:t>
            </a:r>
            <a:br>
              <a:rPr lang="en-GB" altLang="en-US"/>
            </a:br>
            <a:endParaRPr lang="en-US" altLang="en-US" b="1" baseline="30000">
              <a:solidFill>
                <a:srgbClr val="000000"/>
              </a:solidFill>
              <a:latin typeface="Arial" panose="020B0604020202020204" pitchFamily="34" charset="0"/>
            </a:endParaRPr>
          </a:p>
        </p:txBody>
      </p:sp>
      <p:sp>
        <p:nvSpPr>
          <p:cNvPr id="18435" name="Rectangle 3">
            <a:extLst>
              <a:ext uri="{FF2B5EF4-FFF2-40B4-BE49-F238E27FC236}">
                <a16:creationId xmlns:a16="http://schemas.microsoft.com/office/drawing/2014/main" id="{DC83503E-4E99-2D70-75D7-5C438FB3217E}"/>
              </a:ext>
            </a:extLst>
          </p:cNvPr>
          <p:cNvSpPr>
            <a:spLocks noGrp="1" noChangeArrowheads="1"/>
          </p:cNvSpPr>
          <p:nvPr>
            <p:ph type="subTitle" idx="1"/>
          </p:nvPr>
        </p:nvSpPr>
        <p:spPr>
          <a:xfrm>
            <a:off x="395288" y="3573463"/>
            <a:ext cx="5905500" cy="2519362"/>
          </a:xfrm>
        </p:spPr>
        <p:txBody>
          <a:bodyPr/>
          <a:lstStyle/>
          <a:p>
            <a:pPr eaLnBrk="1" hangingPunct="1">
              <a:defRPr/>
            </a:pPr>
            <a:r>
              <a:rPr lang="en-GB" sz="2500" dirty="0"/>
              <a:t>Non-ionising: examples of non-ionising radiation include visible light, heat, UV, radio waves</a:t>
            </a:r>
          </a:p>
          <a:p>
            <a:pPr marL="0" indent="0" eaLnBrk="1" hangingPunct="1">
              <a:buFontTx/>
              <a:buNone/>
              <a:defRPr/>
            </a:pPr>
            <a:r>
              <a:rPr lang="en-GB" sz="2500" dirty="0"/>
              <a:t>  </a:t>
            </a:r>
          </a:p>
          <a:p>
            <a:pPr eaLnBrk="1" hangingPunct="1">
              <a:defRPr/>
            </a:pPr>
            <a:r>
              <a:rPr lang="en-GB" sz="2500" dirty="0"/>
              <a:t>Ionising: examples of ionising radiation include x-rays, gamma rays, and alpha and beta particles. </a:t>
            </a:r>
          </a:p>
        </p:txBody>
      </p:sp>
      <p:sp>
        <p:nvSpPr>
          <p:cNvPr id="13317" name="Rectangle 7">
            <a:extLst>
              <a:ext uri="{FF2B5EF4-FFF2-40B4-BE49-F238E27FC236}">
                <a16:creationId xmlns:a16="http://schemas.microsoft.com/office/drawing/2014/main" id="{DF7E6F9F-F491-ED0A-F172-7A65C9025CFF}"/>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13318" name="Rectangle 8">
            <a:extLst>
              <a:ext uri="{FF2B5EF4-FFF2-40B4-BE49-F238E27FC236}">
                <a16:creationId xmlns:a16="http://schemas.microsoft.com/office/drawing/2014/main" id="{B023E162-EF01-CF15-5DEE-22642905B0CB}"/>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13319" name="Picture 1">
            <a:extLst>
              <a:ext uri="{FF2B5EF4-FFF2-40B4-BE49-F238E27FC236}">
                <a16:creationId xmlns:a16="http://schemas.microsoft.com/office/drawing/2014/main" id="{0C654319-6AE8-1ED9-18A8-278E52661D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6438" y="3284538"/>
            <a:ext cx="9509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
            <a:extLst>
              <a:ext uri="{FF2B5EF4-FFF2-40B4-BE49-F238E27FC236}">
                <a16:creationId xmlns:a16="http://schemas.microsoft.com/office/drawing/2014/main" id="{6141677D-F196-14D8-B2C6-9C1BB0BDD4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05638" y="4724400"/>
            <a:ext cx="11811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Macintosh HD:Users:freelance:Desktop:UoB_PowerpointSlides_v3-1.jpg">
            <a:extLst>
              <a:ext uri="{FF2B5EF4-FFF2-40B4-BE49-F238E27FC236}">
                <a16:creationId xmlns:a16="http://schemas.microsoft.com/office/drawing/2014/main" id="{DB156B02-ADA6-2C12-4008-E88661029B9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a:extLst>
              <a:ext uri="{FF2B5EF4-FFF2-40B4-BE49-F238E27FC236}">
                <a16:creationId xmlns:a16="http://schemas.microsoft.com/office/drawing/2014/main" id="{0F15CCAC-3658-1192-20C7-02E4EAC56013}"/>
              </a:ext>
            </a:extLst>
          </p:cNvPr>
          <p:cNvSpPr>
            <a:spLocks noGrp="1" noChangeArrowheads="1"/>
          </p:cNvSpPr>
          <p:nvPr>
            <p:ph type="ctrTitle"/>
          </p:nvPr>
        </p:nvSpPr>
        <p:spPr>
          <a:xfrm>
            <a:off x="331788" y="1773238"/>
            <a:ext cx="7772400" cy="762000"/>
          </a:xfrm>
        </p:spPr>
        <p:txBody>
          <a:bodyPr/>
          <a:lstStyle/>
          <a:p>
            <a:pPr eaLnBrk="1" hangingPunct="1"/>
            <a:br>
              <a:rPr lang="en-GB" altLang="en-US"/>
            </a:br>
            <a:r>
              <a:rPr lang="en-GB" altLang="en-US"/>
              <a:t>"Ionisation" is a process whereby a molecule is split into two or more parts called ions. </a:t>
            </a:r>
            <a:br>
              <a:rPr lang="en-GB" altLang="en-US"/>
            </a:br>
            <a:br>
              <a:rPr lang="en-GB" altLang="en-US"/>
            </a:br>
            <a:r>
              <a:rPr lang="en-GB" altLang="en-US"/>
              <a:t>The molecule could be as simple as a water molecule being split into H+ (hydrogen) and OH (hydroxide), or as complex as a long organic molecule such as DNA being split in to two new organic molecules.</a:t>
            </a:r>
            <a:br>
              <a:rPr lang="en-GB" altLang="en-US"/>
            </a:br>
            <a:br>
              <a:rPr lang="en-GB" altLang="en-US"/>
            </a:br>
            <a:r>
              <a:rPr lang="en-GB" altLang="en-US"/>
              <a:t>Ionising radiation is simply any radiation which can impart enough energy to cause ionisation of the target material.</a:t>
            </a:r>
            <a:br>
              <a:rPr lang="en-GB" altLang="en-US"/>
            </a:br>
            <a:br>
              <a:rPr lang="en-GB" altLang="en-US"/>
            </a:br>
            <a:br>
              <a:rPr lang="en-GB" altLang="en-US"/>
            </a:br>
            <a:endParaRPr lang="en-US" altLang="en-US" b="1" baseline="30000">
              <a:solidFill>
                <a:srgbClr val="000000"/>
              </a:solidFill>
              <a:latin typeface="Arial" panose="020B0604020202020204" pitchFamily="34" charset="0"/>
            </a:endParaRPr>
          </a:p>
        </p:txBody>
      </p:sp>
      <p:sp>
        <p:nvSpPr>
          <p:cNvPr id="14340" name="Rectangle 7">
            <a:extLst>
              <a:ext uri="{FF2B5EF4-FFF2-40B4-BE49-F238E27FC236}">
                <a16:creationId xmlns:a16="http://schemas.microsoft.com/office/drawing/2014/main" id="{E1F50D92-CAB7-3123-7591-5F40B14FC5CE}"/>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14341" name="Rectangle 8">
            <a:extLst>
              <a:ext uri="{FF2B5EF4-FFF2-40B4-BE49-F238E27FC236}">
                <a16:creationId xmlns:a16="http://schemas.microsoft.com/office/drawing/2014/main" id="{CEFD47D2-FA59-80C3-3EFB-9E04D33E2998}"/>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Macintosh HD:Users:freelance:Desktop:UoB_PowerpointSlides_v3-1.jpg">
            <a:extLst>
              <a:ext uri="{FF2B5EF4-FFF2-40B4-BE49-F238E27FC236}">
                <a16:creationId xmlns:a16="http://schemas.microsoft.com/office/drawing/2014/main" id="{771FFAFC-12C6-293C-39CD-9518DDCC76E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a:extLst>
              <a:ext uri="{FF2B5EF4-FFF2-40B4-BE49-F238E27FC236}">
                <a16:creationId xmlns:a16="http://schemas.microsoft.com/office/drawing/2014/main" id="{890060B1-3A68-CE46-8543-135339D45126}"/>
              </a:ext>
            </a:extLst>
          </p:cNvPr>
          <p:cNvSpPr>
            <a:spLocks noGrp="1" noChangeArrowheads="1"/>
          </p:cNvSpPr>
          <p:nvPr>
            <p:ph type="ctrTitle"/>
          </p:nvPr>
        </p:nvSpPr>
        <p:spPr>
          <a:xfrm>
            <a:off x="331788" y="1773238"/>
            <a:ext cx="7772400" cy="762000"/>
          </a:xfrm>
        </p:spPr>
        <p:txBody>
          <a:bodyPr/>
          <a:lstStyle/>
          <a:p>
            <a:pPr eaLnBrk="1" hangingPunct="1"/>
            <a:r>
              <a:rPr lang="en-GB" altLang="en-US"/>
              <a:t>The resulting ions produced by ionisation are electrically charged. These ions can go on to produce further chemical changes in the surrounding material, thus a single ionisation event could lead to a chain of chemical reactions.</a:t>
            </a:r>
            <a:br>
              <a:rPr lang="en-GB" altLang="en-US"/>
            </a:br>
            <a:br>
              <a:rPr lang="en-GB" altLang="en-US"/>
            </a:br>
            <a:r>
              <a:rPr lang="en-GB" altLang="en-US"/>
              <a:t>Ionising radiation is just one of many processes which can cause ionisation in matter. The human body is constantly repairing itself from natural processes which produce ionised molecules, such as natural metabolic processes, and molecular breakdown from the inherent instability of large organic molecules like DNA.</a:t>
            </a:r>
            <a:br>
              <a:rPr lang="en-GB" altLang="en-US"/>
            </a:br>
            <a:br>
              <a:rPr lang="en-GB" altLang="en-US"/>
            </a:br>
            <a:br>
              <a:rPr lang="en-GB" altLang="en-US"/>
            </a:br>
            <a:br>
              <a:rPr lang="en-GB" altLang="en-US"/>
            </a:br>
            <a:br>
              <a:rPr lang="en-GB" altLang="en-US"/>
            </a:br>
            <a:endParaRPr lang="en-US" altLang="en-US" b="1" baseline="30000">
              <a:solidFill>
                <a:srgbClr val="000000"/>
              </a:solidFill>
              <a:latin typeface="Arial" panose="020B0604020202020204" pitchFamily="34" charset="0"/>
            </a:endParaRPr>
          </a:p>
        </p:txBody>
      </p:sp>
      <p:sp>
        <p:nvSpPr>
          <p:cNvPr id="15364" name="Rectangle 7">
            <a:extLst>
              <a:ext uri="{FF2B5EF4-FFF2-40B4-BE49-F238E27FC236}">
                <a16:creationId xmlns:a16="http://schemas.microsoft.com/office/drawing/2014/main" id="{5EAF777A-9712-4750-DA76-5B44B620D46C}"/>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15365" name="Rectangle 8">
            <a:extLst>
              <a:ext uri="{FF2B5EF4-FFF2-40B4-BE49-F238E27FC236}">
                <a16:creationId xmlns:a16="http://schemas.microsoft.com/office/drawing/2014/main" id="{733A0854-885C-24F5-8A66-D98CB21DCE5C}"/>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Macintosh HD:Users:freelance:Desktop:UoB_PowerpointSlides_v3-1.jpg">
            <a:extLst>
              <a:ext uri="{FF2B5EF4-FFF2-40B4-BE49-F238E27FC236}">
                <a16:creationId xmlns:a16="http://schemas.microsoft.com/office/drawing/2014/main" id="{A17B3348-4AF3-BDCE-9E42-94E47723B57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588"/>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a:extLst>
              <a:ext uri="{FF2B5EF4-FFF2-40B4-BE49-F238E27FC236}">
                <a16:creationId xmlns:a16="http://schemas.microsoft.com/office/drawing/2014/main" id="{3C0D8162-D506-4061-6F90-EEC6C4A4D6D3}"/>
              </a:ext>
            </a:extLst>
          </p:cNvPr>
          <p:cNvSpPr>
            <a:spLocks noGrp="1" noChangeArrowheads="1"/>
          </p:cNvSpPr>
          <p:nvPr>
            <p:ph type="ctrTitle"/>
          </p:nvPr>
        </p:nvSpPr>
        <p:spPr>
          <a:xfrm>
            <a:off x="331788" y="1773238"/>
            <a:ext cx="7772400" cy="762000"/>
          </a:xfrm>
        </p:spPr>
        <p:txBody>
          <a:bodyPr/>
          <a:lstStyle/>
          <a:p>
            <a:pPr eaLnBrk="1" hangingPunct="1"/>
            <a:r>
              <a:rPr lang="en-GB" altLang="en-US" b="1">
                <a:solidFill>
                  <a:srgbClr val="00B0F0"/>
                </a:solidFill>
              </a:rPr>
              <a:t>Sources of Ionising Radiation</a:t>
            </a:r>
            <a:br>
              <a:rPr lang="en-GB" altLang="en-US" b="1"/>
            </a:br>
            <a:br>
              <a:rPr lang="en-GB" altLang="en-US" b="1"/>
            </a:br>
            <a:r>
              <a:rPr lang="en-GB" altLang="en-US"/>
              <a:t>There are many sources of naturally occurring radioactive material, such as uranium and thorium in soil and rock, and carbon-14 in the atmosphere.</a:t>
            </a:r>
            <a:br>
              <a:rPr lang="en-GB" altLang="en-US"/>
            </a:br>
            <a:br>
              <a:rPr lang="en-GB" altLang="en-US"/>
            </a:br>
            <a:endParaRPr lang="en-US" altLang="en-US" b="1" baseline="30000">
              <a:solidFill>
                <a:srgbClr val="000000"/>
              </a:solidFill>
              <a:latin typeface="Arial" panose="020B0604020202020204" pitchFamily="34" charset="0"/>
            </a:endParaRPr>
          </a:p>
        </p:txBody>
      </p:sp>
      <p:sp>
        <p:nvSpPr>
          <p:cNvPr id="16388" name="Rectangle 7">
            <a:extLst>
              <a:ext uri="{FF2B5EF4-FFF2-40B4-BE49-F238E27FC236}">
                <a16:creationId xmlns:a16="http://schemas.microsoft.com/office/drawing/2014/main" id="{A15DFC29-3B31-2D4E-B0B6-2AA08D1B8D99}"/>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16389" name="Rectangle 8">
            <a:extLst>
              <a:ext uri="{FF2B5EF4-FFF2-40B4-BE49-F238E27FC236}">
                <a16:creationId xmlns:a16="http://schemas.microsoft.com/office/drawing/2014/main" id="{4F91CA9A-7FE5-6989-31E9-3E080928DC0E}"/>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16390" name="Picture 1">
            <a:extLst>
              <a:ext uri="{FF2B5EF4-FFF2-40B4-BE49-F238E27FC236}">
                <a16:creationId xmlns:a16="http://schemas.microsoft.com/office/drawing/2014/main" id="{F30489D1-6C47-8A19-8BF9-12B70EE6DA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6713" y="3933825"/>
            <a:ext cx="216535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Macintosh HD:Users:freelance:Desktop:UoB_PowerpointSlides_v3-1.jpg">
            <a:extLst>
              <a:ext uri="{FF2B5EF4-FFF2-40B4-BE49-F238E27FC236}">
                <a16:creationId xmlns:a16="http://schemas.microsoft.com/office/drawing/2014/main" id="{902427B8-2CCB-21F4-26FA-73EA2DA0CEE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350" y="1158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A3652143-98A6-0B9D-D527-AD3C4D9FA2D1}"/>
              </a:ext>
            </a:extLst>
          </p:cNvPr>
          <p:cNvSpPr>
            <a:spLocks noGrp="1" noChangeArrowheads="1"/>
          </p:cNvSpPr>
          <p:nvPr>
            <p:ph type="ctrTitle"/>
          </p:nvPr>
        </p:nvSpPr>
        <p:spPr>
          <a:xfrm>
            <a:off x="331788" y="1773238"/>
            <a:ext cx="7772400" cy="762000"/>
          </a:xfrm>
        </p:spPr>
        <p:txBody>
          <a:bodyPr/>
          <a:lstStyle/>
          <a:p>
            <a:pPr eaLnBrk="1" hangingPunct="1"/>
            <a:r>
              <a:rPr lang="en-GB" altLang="en-US"/>
              <a:t>There are also artificially produced radioactive materials, such as nickel-63 in electron capture detectors, Cs-137, Am-241/Be neutron sources, and many more.</a:t>
            </a:r>
            <a:br>
              <a:rPr lang="en-GB" altLang="en-US"/>
            </a:br>
            <a:br>
              <a:rPr lang="en-GB" altLang="en-US"/>
            </a:br>
            <a:r>
              <a:rPr lang="en-GB" altLang="en-US"/>
              <a:t>Regardless of whether the radioactive material is natural or artificial, these materials will continue to emit ionising radiation until all the material is depleted through the radioactive decay process. </a:t>
            </a:r>
            <a:br>
              <a:rPr lang="en-GB" altLang="en-US"/>
            </a:br>
            <a:br>
              <a:rPr lang="en-GB" altLang="en-US"/>
            </a:br>
            <a:r>
              <a:rPr lang="en-GB" altLang="en-US"/>
              <a:t>This can take thousands of years for an isotope such as Ni-63 with a 100-year half-life.</a:t>
            </a:r>
          </a:p>
        </p:txBody>
      </p:sp>
      <p:sp>
        <p:nvSpPr>
          <p:cNvPr id="17412" name="Rectangle 7">
            <a:extLst>
              <a:ext uri="{FF2B5EF4-FFF2-40B4-BE49-F238E27FC236}">
                <a16:creationId xmlns:a16="http://schemas.microsoft.com/office/drawing/2014/main" id="{D1A43FF8-0C2E-50E2-0BF0-D4DFC343AA91}"/>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17413" name="Rectangle 8">
            <a:extLst>
              <a:ext uri="{FF2B5EF4-FFF2-40B4-BE49-F238E27FC236}">
                <a16:creationId xmlns:a16="http://schemas.microsoft.com/office/drawing/2014/main" id="{DDCEB388-E37D-D2D0-2FC8-4A00145418E2}"/>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Macintosh HD:Users:freelance:Desktop:UoB_PowerpointSlides_v3-1.jpg">
            <a:extLst>
              <a:ext uri="{FF2B5EF4-FFF2-40B4-BE49-F238E27FC236}">
                <a16:creationId xmlns:a16="http://schemas.microsoft.com/office/drawing/2014/main" id="{2B471605-B6C2-0537-6CF7-4FEAB87FB9F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a:extLst>
              <a:ext uri="{FF2B5EF4-FFF2-40B4-BE49-F238E27FC236}">
                <a16:creationId xmlns:a16="http://schemas.microsoft.com/office/drawing/2014/main" id="{8EB57AFA-67F8-EC88-5E0F-79A052C9FDA3}"/>
              </a:ext>
            </a:extLst>
          </p:cNvPr>
          <p:cNvSpPr>
            <a:spLocks noGrp="1" noChangeArrowheads="1"/>
          </p:cNvSpPr>
          <p:nvPr>
            <p:ph type="ctrTitle"/>
          </p:nvPr>
        </p:nvSpPr>
        <p:spPr>
          <a:xfrm>
            <a:off x="331788" y="1773238"/>
            <a:ext cx="7772400" cy="762000"/>
          </a:xfrm>
        </p:spPr>
        <p:txBody>
          <a:bodyPr/>
          <a:lstStyle/>
          <a:p>
            <a:pPr eaLnBrk="1" hangingPunct="1"/>
            <a:r>
              <a:rPr lang="en-GB" altLang="en-US"/>
              <a:t>In contrast to radioactive material, x-ray machines produce ionising radiation only when they are energised. </a:t>
            </a:r>
            <a:br>
              <a:rPr lang="en-GB" altLang="en-US"/>
            </a:br>
            <a:br>
              <a:rPr lang="en-GB" altLang="en-US"/>
            </a:br>
            <a:r>
              <a:rPr lang="en-GB" altLang="en-US"/>
              <a:t>When the machine is not energised, no ionising radiation is being produced, and thus no ionising radiation hazard exists. </a:t>
            </a:r>
            <a:br>
              <a:rPr lang="en-GB" altLang="en-US"/>
            </a:br>
            <a:br>
              <a:rPr lang="en-GB" altLang="en-US"/>
            </a:br>
            <a:r>
              <a:rPr lang="en-GB" altLang="en-US"/>
              <a:t>Unlike x-ray machines, with radioactive material there is always a risk from exposure to ionising radiation.</a:t>
            </a:r>
            <a:br>
              <a:rPr lang="en-GB" altLang="en-US"/>
            </a:br>
            <a:br>
              <a:rPr lang="en-GB" altLang="en-US"/>
            </a:br>
            <a:endParaRPr lang="en-US" altLang="en-US" b="1" baseline="30000">
              <a:solidFill>
                <a:srgbClr val="000000"/>
              </a:solidFill>
              <a:latin typeface="Arial" panose="020B0604020202020204" pitchFamily="34" charset="0"/>
            </a:endParaRPr>
          </a:p>
        </p:txBody>
      </p:sp>
      <p:sp>
        <p:nvSpPr>
          <p:cNvPr id="18436" name="Rectangle 7">
            <a:extLst>
              <a:ext uri="{FF2B5EF4-FFF2-40B4-BE49-F238E27FC236}">
                <a16:creationId xmlns:a16="http://schemas.microsoft.com/office/drawing/2014/main" id="{282BC810-1E17-9D6C-A690-E004B8535770}"/>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18437" name="Rectangle 8">
            <a:extLst>
              <a:ext uri="{FF2B5EF4-FFF2-40B4-BE49-F238E27FC236}">
                <a16:creationId xmlns:a16="http://schemas.microsoft.com/office/drawing/2014/main" id="{63142614-2613-EA8E-2487-43D88159DD26}"/>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Macintosh HD:Users:freelance:Desktop:UoB_PowerpointSlides_v3-1.jpg">
            <a:extLst>
              <a:ext uri="{FF2B5EF4-FFF2-40B4-BE49-F238E27FC236}">
                <a16:creationId xmlns:a16="http://schemas.microsoft.com/office/drawing/2014/main" id="{D0B3D599-A554-E629-DAEF-931DFF0C647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2423AE4A-102C-52E7-258C-179E9E6226EE}"/>
              </a:ext>
            </a:extLst>
          </p:cNvPr>
          <p:cNvSpPr>
            <a:spLocks noGrp="1" noChangeArrowheads="1"/>
          </p:cNvSpPr>
          <p:nvPr>
            <p:ph type="ctrTitle"/>
          </p:nvPr>
        </p:nvSpPr>
        <p:spPr>
          <a:xfrm>
            <a:off x="331788" y="1773238"/>
            <a:ext cx="7772400" cy="762000"/>
          </a:xfrm>
        </p:spPr>
        <p:txBody>
          <a:bodyPr/>
          <a:lstStyle/>
          <a:p>
            <a:pPr eaLnBrk="1" hangingPunct="1"/>
            <a:r>
              <a:rPr lang="en-GB" altLang="en-US" b="1">
                <a:solidFill>
                  <a:srgbClr val="00B0F0"/>
                </a:solidFill>
              </a:rPr>
              <a:t>Properties of Radiation</a:t>
            </a:r>
            <a:br>
              <a:rPr lang="en-GB" altLang="en-US" b="1"/>
            </a:br>
            <a:br>
              <a:rPr lang="en-GB" altLang="en-US" b="1"/>
            </a:br>
            <a:r>
              <a:rPr lang="en-GB" altLang="en-US"/>
              <a:t>There is no sensory response to exposure from ionising radiation. Like radio waves, ionising radiation in normal intensities cannot be seen, felt, tasted or smelled. </a:t>
            </a:r>
            <a:br>
              <a:rPr lang="en-GB" altLang="en-US"/>
            </a:br>
            <a:br>
              <a:rPr lang="en-GB" altLang="en-US"/>
            </a:br>
            <a:r>
              <a:rPr lang="en-GB" altLang="en-US"/>
              <a:t>It can only be detected by radiation detectors, such as Geiger-Mueller counters, film badges and liquid scintillation counters (LSC’s).</a:t>
            </a:r>
            <a:br>
              <a:rPr lang="en-GB" altLang="en-US"/>
            </a:br>
            <a:br>
              <a:rPr lang="en-GB" altLang="en-US"/>
            </a:br>
            <a:endParaRPr lang="en-US" altLang="en-US" b="1" baseline="30000">
              <a:solidFill>
                <a:srgbClr val="000000"/>
              </a:solidFill>
              <a:latin typeface="Arial" panose="020B0604020202020204" pitchFamily="34" charset="0"/>
            </a:endParaRPr>
          </a:p>
        </p:txBody>
      </p:sp>
      <p:sp>
        <p:nvSpPr>
          <p:cNvPr id="19460" name="Rectangle 7">
            <a:extLst>
              <a:ext uri="{FF2B5EF4-FFF2-40B4-BE49-F238E27FC236}">
                <a16:creationId xmlns:a16="http://schemas.microsoft.com/office/drawing/2014/main" id="{C556F294-65D3-563A-650C-09EE8F2F6ADF}"/>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19461" name="Rectangle 8">
            <a:extLst>
              <a:ext uri="{FF2B5EF4-FFF2-40B4-BE49-F238E27FC236}">
                <a16:creationId xmlns:a16="http://schemas.microsoft.com/office/drawing/2014/main" id="{E4F0485D-A43E-C5C6-26DA-DD5685A565CB}"/>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19462" name="Picture 1">
            <a:extLst>
              <a:ext uri="{FF2B5EF4-FFF2-40B4-BE49-F238E27FC236}">
                <a16:creationId xmlns:a16="http://schemas.microsoft.com/office/drawing/2014/main" id="{06EA6B30-9F28-B884-B839-98D3381556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4737100"/>
            <a:ext cx="183515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Macintosh HD:Users:freelance:Desktop:UoB_PowerpointSlides_v3-1.jpg">
            <a:extLst>
              <a:ext uri="{FF2B5EF4-FFF2-40B4-BE49-F238E27FC236}">
                <a16:creationId xmlns:a16="http://schemas.microsoft.com/office/drawing/2014/main" id="{9CA82055-4125-34D7-23AC-38C947FD082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1A1BBDAB-5BB6-F70C-1D06-0632364729A4}"/>
              </a:ext>
            </a:extLst>
          </p:cNvPr>
          <p:cNvSpPr>
            <a:spLocks noGrp="1" noChangeArrowheads="1"/>
          </p:cNvSpPr>
          <p:nvPr>
            <p:ph type="ctrTitle"/>
          </p:nvPr>
        </p:nvSpPr>
        <p:spPr>
          <a:xfrm>
            <a:off x="331788" y="1773238"/>
            <a:ext cx="4600575" cy="4319587"/>
          </a:xfrm>
        </p:spPr>
        <p:txBody>
          <a:bodyPr/>
          <a:lstStyle/>
          <a:p>
            <a:pPr eaLnBrk="1" hangingPunct="1"/>
            <a:br>
              <a:rPr lang="en-GB" altLang="en-US"/>
            </a:br>
            <a:br>
              <a:rPr lang="en-GB" altLang="en-US"/>
            </a:br>
            <a:br>
              <a:rPr lang="en-GB" altLang="en-US"/>
            </a:br>
            <a:r>
              <a:rPr lang="en-GB" altLang="en-US"/>
              <a:t>Ionising radiation can penetrate tissue. Its ability to penetrate depends on the type (e.g., gamma, x-ray, beta, neutron, alpha) and energy of radiation. </a:t>
            </a:r>
            <a:br>
              <a:rPr lang="en-GB" altLang="en-US"/>
            </a:br>
            <a:endParaRPr lang="en-US" altLang="en-US" b="1" baseline="30000">
              <a:solidFill>
                <a:srgbClr val="000000"/>
              </a:solidFill>
              <a:latin typeface="Arial" panose="020B0604020202020204" pitchFamily="34" charset="0"/>
            </a:endParaRPr>
          </a:p>
        </p:txBody>
      </p:sp>
      <p:sp>
        <p:nvSpPr>
          <p:cNvPr id="20484" name="Rectangle 7">
            <a:extLst>
              <a:ext uri="{FF2B5EF4-FFF2-40B4-BE49-F238E27FC236}">
                <a16:creationId xmlns:a16="http://schemas.microsoft.com/office/drawing/2014/main" id="{D2296855-51D6-671B-E080-6541E9DE60E3}"/>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20485" name="Rectangle 8">
            <a:extLst>
              <a:ext uri="{FF2B5EF4-FFF2-40B4-BE49-F238E27FC236}">
                <a16:creationId xmlns:a16="http://schemas.microsoft.com/office/drawing/2014/main" id="{CCB3D6FD-586B-79FD-4997-0FB648D6EC60}"/>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20486" name="Picture 1">
            <a:extLst>
              <a:ext uri="{FF2B5EF4-FFF2-40B4-BE49-F238E27FC236}">
                <a16:creationId xmlns:a16="http://schemas.microsoft.com/office/drawing/2014/main" id="{A44940ED-97C5-DBCB-CC96-47C4BD07C1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060575"/>
            <a:ext cx="32654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Macintosh HD:Users:freelance:Desktop:UoB_PowerpointSlides_v3-1.jpg">
            <a:extLst>
              <a:ext uri="{FF2B5EF4-FFF2-40B4-BE49-F238E27FC236}">
                <a16:creationId xmlns:a16="http://schemas.microsoft.com/office/drawing/2014/main" id="{1F28338D-45B7-11C3-E1A6-AAC97266649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id="{4DB9D421-DDB8-1AE4-90F6-333EC8D44F25}"/>
              </a:ext>
            </a:extLst>
          </p:cNvPr>
          <p:cNvSpPr>
            <a:spLocks noGrp="1" noChangeArrowheads="1"/>
          </p:cNvSpPr>
          <p:nvPr>
            <p:ph type="ctrTitle"/>
          </p:nvPr>
        </p:nvSpPr>
        <p:spPr>
          <a:xfrm>
            <a:off x="331788" y="1773238"/>
            <a:ext cx="7772400" cy="762000"/>
          </a:xfrm>
        </p:spPr>
        <p:txBody>
          <a:bodyPr/>
          <a:lstStyle/>
          <a:p>
            <a:pPr eaLnBrk="1" hangingPunct="1"/>
            <a:r>
              <a:rPr lang="en-GB" altLang="en-US"/>
              <a:t>Each radioactive isotope has its own type and energy:</a:t>
            </a:r>
            <a:br>
              <a:rPr lang="en-GB" altLang="en-US"/>
            </a:br>
            <a:br>
              <a:rPr lang="en-GB" altLang="en-US"/>
            </a:br>
            <a:r>
              <a:rPr lang="en-GB" altLang="en-US"/>
              <a:t>Gamma radiation, such as that produced by Cs-137 and Co-60, can easily penetrate tissue, glass, wood and even moderate amounts of metal. </a:t>
            </a:r>
            <a:br>
              <a:rPr lang="en-GB" altLang="en-US"/>
            </a:br>
            <a:br>
              <a:rPr lang="en-GB" altLang="en-US"/>
            </a:br>
            <a:r>
              <a:rPr lang="en-GB" altLang="en-US"/>
              <a:t>These radiation sources can pose both an external radiation risk if adequate shielding is not provided, and an internal radiation risk if the source leaks.</a:t>
            </a:r>
            <a:br>
              <a:rPr lang="en-GB" altLang="en-US"/>
            </a:br>
            <a:br>
              <a:rPr lang="en-GB" altLang="en-US"/>
            </a:br>
            <a:endParaRPr lang="en-US" altLang="en-US" b="1" baseline="30000">
              <a:solidFill>
                <a:srgbClr val="000000"/>
              </a:solidFill>
              <a:latin typeface="Arial" panose="020B0604020202020204" pitchFamily="34" charset="0"/>
            </a:endParaRPr>
          </a:p>
        </p:txBody>
      </p:sp>
      <p:sp>
        <p:nvSpPr>
          <p:cNvPr id="21508" name="Rectangle 7">
            <a:extLst>
              <a:ext uri="{FF2B5EF4-FFF2-40B4-BE49-F238E27FC236}">
                <a16:creationId xmlns:a16="http://schemas.microsoft.com/office/drawing/2014/main" id="{44DFD12F-7845-1D17-6465-471C0F5D21D8}"/>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21509" name="Rectangle 8">
            <a:extLst>
              <a:ext uri="{FF2B5EF4-FFF2-40B4-BE49-F238E27FC236}">
                <a16:creationId xmlns:a16="http://schemas.microsoft.com/office/drawing/2014/main" id="{01B6E646-9C4D-8B62-D2AC-318C562DF4E1}"/>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Macintosh HD:Users:freelance:Desktop:UoB_PowerpointSlides_v3-1.jpg">
            <a:extLst>
              <a:ext uri="{FF2B5EF4-FFF2-40B4-BE49-F238E27FC236}">
                <a16:creationId xmlns:a16="http://schemas.microsoft.com/office/drawing/2014/main" id="{96B36380-1BE3-7BBE-9C12-E25ED91F348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a:extLst>
              <a:ext uri="{FF2B5EF4-FFF2-40B4-BE49-F238E27FC236}">
                <a16:creationId xmlns:a16="http://schemas.microsoft.com/office/drawing/2014/main" id="{6DAF1137-D0BC-EE7C-7910-DF084098D86C}"/>
              </a:ext>
            </a:extLst>
          </p:cNvPr>
          <p:cNvSpPr>
            <a:spLocks noGrp="1" noChangeArrowheads="1"/>
          </p:cNvSpPr>
          <p:nvPr>
            <p:ph type="ctrTitle"/>
          </p:nvPr>
        </p:nvSpPr>
        <p:spPr>
          <a:xfrm>
            <a:off x="331788" y="1773238"/>
            <a:ext cx="7772400" cy="762000"/>
          </a:xfrm>
        </p:spPr>
        <p:txBody>
          <a:bodyPr/>
          <a:lstStyle/>
          <a:p>
            <a:pPr eaLnBrk="1" hangingPunct="1"/>
            <a:r>
              <a:rPr lang="en-GB" altLang="en-US" b="1">
                <a:solidFill>
                  <a:srgbClr val="00B0F0"/>
                </a:solidFill>
              </a:rPr>
              <a:t>Introduction</a:t>
            </a:r>
            <a:br>
              <a:rPr lang="en-GB" altLang="en-US" b="1"/>
            </a:br>
            <a:r>
              <a:rPr lang="en-GB" altLang="en-US"/>
              <a:t> </a:t>
            </a:r>
            <a:br>
              <a:rPr lang="en-GB" altLang="en-US"/>
            </a:br>
            <a:r>
              <a:rPr lang="en-GB" altLang="en-US"/>
              <a:t>This document is designed to meet the training requirements of users of sealed sources of ionising radiation.</a:t>
            </a:r>
            <a:br>
              <a:rPr lang="en-GB" altLang="en-US"/>
            </a:br>
            <a:br>
              <a:rPr lang="en-GB" altLang="en-US"/>
            </a:br>
            <a:r>
              <a:rPr lang="en-GB" altLang="en-US"/>
              <a:t>Sealed source users do not usually work directly with unsealed ionising radiation, thus greatly reducing the potential for internal exposure. </a:t>
            </a:r>
            <a:br>
              <a:rPr lang="en-GB" altLang="en-US"/>
            </a:br>
            <a:endParaRPr lang="en-US" altLang="en-US" b="1" baseline="30000">
              <a:solidFill>
                <a:srgbClr val="000000"/>
              </a:solidFill>
              <a:latin typeface="Arial" panose="020B0604020202020204" pitchFamily="34" charset="0"/>
            </a:endParaRPr>
          </a:p>
        </p:txBody>
      </p:sp>
      <p:sp>
        <p:nvSpPr>
          <p:cNvPr id="4100" name="Rectangle 7">
            <a:extLst>
              <a:ext uri="{FF2B5EF4-FFF2-40B4-BE49-F238E27FC236}">
                <a16:creationId xmlns:a16="http://schemas.microsoft.com/office/drawing/2014/main" id="{6FDCBA4A-6335-7D7E-B384-8DEAC1D51151}"/>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4101" name="Rectangle 8">
            <a:extLst>
              <a:ext uri="{FF2B5EF4-FFF2-40B4-BE49-F238E27FC236}">
                <a16:creationId xmlns:a16="http://schemas.microsoft.com/office/drawing/2014/main" id="{289F07A9-7016-60CF-6E45-671820CB7812}"/>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Macintosh HD:Users:freelance:Desktop:UoB_PowerpointSlides_v3-1.jpg">
            <a:extLst>
              <a:ext uri="{FF2B5EF4-FFF2-40B4-BE49-F238E27FC236}">
                <a16:creationId xmlns:a16="http://schemas.microsoft.com/office/drawing/2014/main" id="{651DB010-36DF-43D1-5E56-CC9A0738FC0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DFB966BA-A26F-3472-F1A2-5789CFEE2CA0}"/>
              </a:ext>
            </a:extLst>
          </p:cNvPr>
          <p:cNvSpPr>
            <a:spLocks noGrp="1" noChangeArrowheads="1"/>
          </p:cNvSpPr>
          <p:nvPr>
            <p:ph type="ctrTitle"/>
          </p:nvPr>
        </p:nvSpPr>
        <p:spPr>
          <a:xfrm>
            <a:off x="331788" y="1773238"/>
            <a:ext cx="7772400" cy="762000"/>
          </a:xfrm>
        </p:spPr>
        <p:txBody>
          <a:bodyPr/>
          <a:lstStyle/>
          <a:p>
            <a:pPr eaLnBrk="1" hangingPunct="1"/>
            <a:r>
              <a:rPr lang="en-GB" altLang="en-US"/>
              <a:t>Beta radiation is easily shielded. The level of shielding depends on the energy of the beta radiation. </a:t>
            </a:r>
            <a:br>
              <a:rPr lang="en-GB" altLang="en-US"/>
            </a:br>
            <a:br>
              <a:rPr lang="en-GB" altLang="en-US"/>
            </a:br>
            <a:r>
              <a:rPr lang="en-GB" altLang="en-US"/>
              <a:t>The Ni-63 found in ECD’s is easily shielded by even a sheet of paper because of its very low energy of emission. </a:t>
            </a:r>
            <a:br>
              <a:rPr lang="en-GB" altLang="en-US"/>
            </a:br>
            <a:br>
              <a:rPr lang="en-GB" altLang="en-US"/>
            </a:br>
            <a:r>
              <a:rPr lang="en-GB" altLang="en-US"/>
              <a:t>Thus this isotope has virtually no external radiation risk, though it certainly can be a dangerous source of internal exposure if the source is leaking.</a:t>
            </a:r>
            <a:br>
              <a:rPr lang="en-GB" altLang="en-US"/>
            </a:br>
            <a:br>
              <a:rPr lang="en-GB" altLang="en-US"/>
            </a:br>
            <a:endParaRPr lang="en-US" altLang="en-US" b="1" baseline="30000">
              <a:solidFill>
                <a:srgbClr val="000000"/>
              </a:solidFill>
              <a:latin typeface="Arial" panose="020B0604020202020204" pitchFamily="34" charset="0"/>
            </a:endParaRPr>
          </a:p>
        </p:txBody>
      </p:sp>
      <p:sp>
        <p:nvSpPr>
          <p:cNvPr id="22532" name="Rectangle 7">
            <a:extLst>
              <a:ext uri="{FF2B5EF4-FFF2-40B4-BE49-F238E27FC236}">
                <a16:creationId xmlns:a16="http://schemas.microsoft.com/office/drawing/2014/main" id="{504B1DDC-9F2B-8A57-5100-2E90F1F084F4}"/>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22533" name="Rectangle 8">
            <a:extLst>
              <a:ext uri="{FF2B5EF4-FFF2-40B4-BE49-F238E27FC236}">
                <a16:creationId xmlns:a16="http://schemas.microsoft.com/office/drawing/2014/main" id="{8535CF24-04D9-8A0A-954D-D8179229DAB1}"/>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Macintosh HD:Users:freelance:Desktop:UoB_PowerpointSlides_v3-1.jpg">
            <a:extLst>
              <a:ext uri="{FF2B5EF4-FFF2-40B4-BE49-F238E27FC236}">
                <a16:creationId xmlns:a16="http://schemas.microsoft.com/office/drawing/2014/main" id="{4125363E-79B0-A058-A485-056AB458CAA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81D452FA-25C8-7C18-A45B-C276461A025C}"/>
              </a:ext>
            </a:extLst>
          </p:cNvPr>
          <p:cNvSpPr>
            <a:spLocks noGrp="1" noChangeArrowheads="1"/>
          </p:cNvSpPr>
          <p:nvPr>
            <p:ph type="ctrTitle"/>
          </p:nvPr>
        </p:nvSpPr>
        <p:spPr>
          <a:xfrm>
            <a:off x="331788" y="1773238"/>
            <a:ext cx="7772400" cy="762000"/>
          </a:xfrm>
        </p:spPr>
        <p:txBody>
          <a:bodyPr/>
          <a:lstStyle/>
          <a:p>
            <a:pPr eaLnBrk="1" hangingPunct="1"/>
            <a:r>
              <a:rPr lang="en-GB" altLang="en-US"/>
              <a:t>Higher energy beta radiation, such as that produced by Phosphorus-32, requires thicker shielding, such as 10mm of plexiglass. </a:t>
            </a:r>
            <a:br>
              <a:rPr lang="en-GB" altLang="en-US"/>
            </a:br>
            <a:br>
              <a:rPr lang="en-GB" altLang="en-US"/>
            </a:br>
            <a:br>
              <a:rPr lang="en-GB" altLang="en-US"/>
            </a:br>
            <a:br>
              <a:rPr lang="en-GB" altLang="en-US"/>
            </a:br>
            <a:br>
              <a:rPr lang="en-GB" altLang="en-US"/>
            </a:br>
            <a:br>
              <a:rPr lang="en-GB" altLang="en-US"/>
            </a:br>
            <a:br>
              <a:rPr lang="en-GB" altLang="en-US"/>
            </a:br>
            <a:r>
              <a:rPr lang="en-GB" altLang="en-US"/>
              <a:t>P-32 is an example of a beta emitter which is both an external and internal radiation risk.</a:t>
            </a:r>
            <a:br>
              <a:rPr lang="en-GB" altLang="en-US"/>
            </a:br>
            <a:br>
              <a:rPr lang="en-GB" altLang="en-US"/>
            </a:br>
            <a:endParaRPr lang="en-US" altLang="en-US" b="1" baseline="30000">
              <a:solidFill>
                <a:srgbClr val="000000"/>
              </a:solidFill>
              <a:latin typeface="Arial" panose="020B0604020202020204" pitchFamily="34" charset="0"/>
            </a:endParaRPr>
          </a:p>
        </p:txBody>
      </p:sp>
      <p:sp>
        <p:nvSpPr>
          <p:cNvPr id="23556" name="Rectangle 7">
            <a:extLst>
              <a:ext uri="{FF2B5EF4-FFF2-40B4-BE49-F238E27FC236}">
                <a16:creationId xmlns:a16="http://schemas.microsoft.com/office/drawing/2014/main" id="{1057C24A-6D22-3670-A7A5-97052C85AE09}"/>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23557" name="Rectangle 8">
            <a:extLst>
              <a:ext uri="{FF2B5EF4-FFF2-40B4-BE49-F238E27FC236}">
                <a16:creationId xmlns:a16="http://schemas.microsoft.com/office/drawing/2014/main" id="{DC1810E5-F2FB-137E-DDF3-BA66F33FDA2E}"/>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23558" name="Picture 1">
            <a:extLst>
              <a:ext uri="{FF2B5EF4-FFF2-40B4-BE49-F238E27FC236}">
                <a16:creationId xmlns:a16="http://schemas.microsoft.com/office/drawing/2014/main" id="{1A7B0B57-07D1-E861-8083-8C869803E0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2708275"/>
            <a:ext cx="1570038"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Macintosh HD:Users:freelance:Desktop:UoB_PowerpointSlides_v3-1.jpg">
            <a:extLst>
              <a:ext uri="{FF2B5EF4-FFF2-40B4-BE49-F238E27FC236}">
                <a16:creationId xmlns:a16="http://schemas.microsoft.com/office/drawing/2014/main" id="{FBD0F34C-142A-E7ED-9328-73FDE505156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9CD31830-949B-EC8F-FAE2-5D4BAA99EBB3}"/>
              </a:ext>
            </a:extLst>
          </p:cNvPr>
          <p:cNvSpPr>
            <a:spLocks noGrp="1" noChangeArrowheads="1"/>
          </p:cNvSpPr>
          <p:nvPr>
            <p:ph type="ctrTitle"/>
          </p:nvPr>
        </p:nvSpPr>
        <p:spPr>
          <a:xfrm>
            <a:off x="331788" y="1773238"/>
            <a:ext cx="7772400" cy="762000"/>
          </a:xfrm>
        </p:spPr>
        <p:txBody>
          <a:bodyPr/>
          <a:lstStyle/>
          <a:p>
            <a:r>
              <a:rPr lang="en-GB" altLang="en-US" b="1">
                <a:solidFill>
                  <a:srgbClr val="00B0F0"/>
                </a:solidFill>
              </a:rPr>
              <a:t>Activity</a:t>
            </a:r>
            <a:br>
              <a:rPr lang="en-GB" altLang="en-US" b="1"/>
            </a:br>
            <a:br>
              <a:rPr lang="en-GB" altLang="en-US" b="1"/>
            </a:br>
            <a:r>
              <a:rPr lang="en-GB" altLang="en-US"/>
              <a:t>Quantities of radioactive materials are measured in units called "Activity". </a:t>
            </a:r>
            <a:br>
              <a:rPr lang="en-GB" altLang="en-US"/>
            </a:br>
            <a:br>
              <a:rPr lang="en-GB" altLang="en-US"/>
            </a:br>
            <a:r>
              <a:rPr lang="en-GB" altLang="en-US"/>
              <a:t>Units of activity and common conversion factors are listed here:</a:t>
            </a:r>
            <a:br>
              <a:rPr lang="en-GB" altLang="en-US"/>
            </a:br>
            <a:br>
              <a:rPr lang="en-GB" altLang="en-US"/>
            </a:br>
            <a:r>
              <a:rPr lang="en-GB" altLang="en-US"/>
              <a:t>•	Becquerels (Bq) </a:t>
            </a:r>
            <a:br>
              <a:rPr lang="en-GB" altLang="en-US"/>
            </a:br>
            <a:r>
              <a:rPr lang="en-GB" altLang="en-US"/>
              <a:t>•	Curies (Ci)</a:t>
            </a:r>
            <a:br>
              <a:rPr lang="en-GB" altLang="en-US"/>
            </a:br>
            <a:r>
              <a:rPr lang="en-GB" altLang="en-US"/>
              <a:t>•	Disintegrations/minute (dpm) </a:t>
            </a:r>
            <a:br>
              <a:rPr lang="en-GB" altLang="en-US"/>
            </a:br>
            <a:r>
              <a:rPr lang="en-GB" altLang="en-US"/>
              <a:t> </a:t>
            </a:r>
            <a:br>
              <a:rPr lang="en-GB" altLang="en-US"/>
            </a:br>
            <a:br>
              <a:rPr lang="en-GB" altLang="en-US"/>
            </a:br>
            <a:br>
              <a:rPr lang="en-GB" altLang="en-US"/>
            </a:br>
            <a:br>
              <a:rPr lang="en-GB" altLang="en-US"/>
            </a:br>
            <a:endParaRPr lang="en-US" altLang="en-US" b="1" baseline="30000">
              <a:solidFill>
                <a:srgbClr val="000000"/>
              </a:solidFill>
              <a:latin typeface="Arial" panose="020B0604020202020204" pitchFamily="34" charset="0"/>
            </a:endParaRPr>
          </a:p>
        </p:txBody>
      </p:sp>
      <p:sp>
        <p:nvSpPr>
          <p:cNvPr id="24580" name="Rectangle 7">
            <a:extLst>
              <a:ext uri="{FF2B5EF4-FFF2-40B4-BE49-F238E27FC236}">
                <a16:creationId xmlns:a16="http://schemas.microsoft.com/office/drawing/2014/main" id="{C01506C2-A317-8B34-6655-1CFECCD01E9B}"/>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24581" name="Rectangle 8">
            <a:extLst>
              <a:ext uri="{FF2B5EF4-FFF2-40B4-BE49-F238E27FC236}">
                <a16:creationId xmlns:a16="http://schemas.microsoft.com/office/drawing/2014/main" id="{21132CD0-1201-C0B2-28A6-8D5B3FA1816F}"/>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Macintosh HD:Users:freelance:Desktop:UoB_PowerpointSlides_v3-1.jpg">
            <a:extLst>
              <a:ext uri="{FF2B5EF4-FFF2-40B4-BE49-F238E27FC236}">
                <a16:creationId xmlns:a16="http://schemas.microsoft.com/office/drawing/2014/main" id="{4072FD3A-CF8D-4853-1A88-1AEC94B925D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a:extLst>
              <a:ext uri="{FF2B5EF4-FFF2-40B4-BE49-F238E27FC236}">
                <a16:creationId xmlns:a16="http://schemas.microsoft.com/office/drawing/2014/main" id="{F85C0DCC-CD96-4AC6-2AF4-41566146DBA5}"/>
              </a:ext>
            </a:extLst>
          </p:cNvPr>
          <p:cNvSpPr>
            <a:spLocks noGrp="1" noChangeArrowheads="1"/>
          </p:cNvSpPr>
          <p:nvPr>
            <p:ph type="ctrTitle"/>
          </p:nvPr>
        </p:nvSpPr>
        <p:spPr>
          <a:xfrm>
            <a:off x="331788" y="1773238"/>
            <a:ext cx="7772400" cy="762000"/>
          </a:xfrm>
        </p:spPr>
        <p:txBody>
          <a:bodyPr/>
          <a:lstStyle/>
          <a:p>
            <a:br>
              <a:rPr lang="en-GB" altLang="en-US"/>
            </a:br>
            <a:r>
              <a:rPr lang="en-GB" altLang="en-US"/>
              <a:t> </a:t>
            </a:r>
            <a:br>
              <a:rPr lang="en-GB" altLang="en-US"/>
            </a:br>
            <a:r>
              <a:rPr lang="en-GB" altLang="en-US"/>
              <a:t>1 Curie = 2.22x10+12dpm = 3.7x10</a:t>
            </a:r>
            <a:r>
              <a:rPr lang="en-GB" altLang="en-US" baseline="30000"/>
              <a:t>+10</a:t>
            </a:r>
            <a:r>
              <a:rPr lang="en-GB" altLang="en-US"/>
              <a:t>dps</a:t>
            </a:r>
            <a:br>
              <a:rPr lang="en-GB" altLang="en-US"/>
            </a:br>
            <a:br>
              <a:rPr lang="en-GB" altLang="en-US"/>
            </a:br>
            <a:r>
              <a:rPr lang="en-GB" altLang="en-US"/>
              <a:t>1 Curie = 3.7x10</a:t>
            </a:r>
            <a:r>
              <a:rPr lang="en-GB" altLang="en-US" baseline="30000"/>
              <a:t>+10</a:t>
            </a:r>
            <a:r>
              <a:rPr lang="en-GB" altLang="en-US"/>
              <a:t> Bq</a:t>
            </a:r>
            <a:br>
              <a:rPr lang="en-GB" altLang="en-US"/>
            </a:br>
            <a:br>
              <a:rPr lang="en-GB" altLang="en-US"/>
            </a:br>
            <a:r>
              <a:rPr lang="en-GB" altLang="en-US"/>
              <a:t>1 Becquerel = 1 disintegration/second.</a:t>
            </a:r>
            <a:br>
              <a:rPr lang="en-GB" altLang="en-US"/>
            </a:br>
            <a:br>
              <a:rPr lang="en-GB" altLang="en-US"/>
            </a:br>
            <a:br>
              <a:rPr lang="en-GB" altLang="en-US"/>
            </a:br>
            <a:endParaRPr lang="en-US" altLang="en-US" b="1" baseline="30000">
              <a:solidFill>
                <a:srgbClr val="000000"/>
              </a:solidFill>
              <a:latin typeface="Arial" panose="020B0604020202020204" pitchFamily="34" charset="0"/>
            </a:endParaRPr>
          </a:p>
        </p:txBody>
      </p:sp>
      <p:sp>
        <p:nvSpPr>
          <p:cNvPr id="25604" name="Rectangle 7">
            <a:extLst>
              <a:ext uri="{FF2B5EF4-FFF2-40B4-BE49-F238E27FC236}">
                <a16:creationId xmlns:a16="http://schemas.microsoft.com/office/drawing/2014/main" id="{831736E1-6A26-E7C8-31D7-A43922CB8BC9}"/>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25605" name="Rectangle 8">
            <a:extLst>
              <a:ext uri="{FF2B5EF4-FFF2-40B4-BE49-F238E27FC236}">
                <a16:creationId xmlns:a16="http://schemas.microsoft.com/office/drawing/2014/main" id="{3C3505C1-72FF-62F3-6538-7AC226DE0539}"/>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Macintosh HD:Users:freelance:Desktop:UoB_PowerpointSlides_v3-1.jpg">
            <a:extLst>
              <a:ext uri="{FF2B5EF4-FFF2-40B4-BE49-F238E27FC236}">
                <a16:creationId xmlns:a16="http://schemas.microsoft.com/office/drawing/2014/main" id="{BA5E95AD-E563-57E7-8779-D42FDD294BC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79413" y="1588"/>
            <a:ext cx="9144001"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a:extLst>
              <a:ext uri="{FF2B5EF4-FFF2-40B4-BE49-F238E27FC236}">
                <a16:creationId xmlns:a16="http://schemas.microsoft.com/office/drawing/2014/main" id="{D48B793C-C544-5E91-BD5A-78A3FC2A23F6}"/>
              </a:ext>
            </a:extLst>
          </p:cNvPr>
          <p:cNvSpPr>
            <a:spLocks noGrp="1" noChangeArrowheads="1"/>
          </p:cNvSpPr>
          <p:nvPr>
            <p:ph type="ctrTitle"/>
          </p:nvPr>
        </p:nvSpPr>
        <p:spPr>
          <a:xfrm>
            <a:off x="307975" y="1844675"/>
            <a:ext cx="6424613" cy="4321175"/>
          </a:xfrm>
        </p:spPr>
        <p:txBody>
          <a:bodyPr/>
          <a:lstStyle/>
          <a:p>
            <a:r>
              <a:rPr lang="en-GB" altLang="en-US" b="1">
                <a:solidFill>
                  <a:srgbClr val="00B0F0"/>
                </a:solidFill>
              </a:rPr>
              <a:t>Half-life</a:t>
            </a:r>
            <a:br>
              <a:rPr lang="en-GB" altLang="en-US" b="1"/>
            </a:br>
            <a:br>
              <a:rPr lang="en-GB" altLang="en-US" b="1"/>
            </a:br>
            <a:r>
              <a:rPr lang="en-US" altLang="en-US"/>
              <a:t>Radioactive material is constantly undergoing the process of radioactive decay, so the quantity of radioactive material (the activity) is constantly decreasing. </a:t>
            </a:r>
            <a:br>
              <a:rPr lang="en-US" altLang="en-US"/>
            </a:br>
            <a:br>
              <a:rPr lang="en-GB" altLang="en-US"/>
            </a:br>
            <a:r>
              <a:rPr lang="en-US" altLang="en-US"/>
              <a:t>Each isotope has its own rate of decay. </a:t>
            </a:r>
            <a:br>
              <a:rPr lang="en-US" altLang="en-US"/>
            </a:br>
            <a:br>
              <a:rPr lang="en-US" altLang="en-US"/>
            </a:br>
            <a:endParaRPr lang="en-US" altLang="en-US" b="1" baseline="30000">
              <a:solidFill>
                <a:srgbClr val="000000"/>
              </a:solidFill>
              <a:latin typeface="Arial" panose="020B0604020202020204" pitchFamily="34" charset="0"/>
            </a:endParaRPr>
          </a:p>
        </p:txBody>
      </p:sp>
      <p:sp>
        <p:nvSpPr>
          <p:cNvPr id="26628" name="Rectangle 7">
            <a:extLst>
              <a:ext uri="{FF2B5EF4-FFF2-40B4-BE49-F238E27FC236}">
                <a16:creationId xmlns:a16="http://schemas.microsoft.com/office/drawing/2014/main" id="{9CB7B4FC-504F-1F81-9578-740E355921DE}"/>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26629" name="Rectangle 8">
            <a:extLst>
              <a:ext uri="{FF2B5EF4-FFF2-40B4-BE49-F238E27FC236}">
                <a16:creationId xmlns:a16="http://schemas.microsoft.com/office/drawing/2014/main" id="{805C4733-6BF1-67AB-0BF9-B8E71D746011}"/>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Macintosh HD:Users:freelance:Desktop:UoB_PowerpointSlides_v3-1.jpg">
            <a:extLst>
              <a:ext uri="{FF2B5EF4-FFF2-40B4-BE49-F238E27FC236}">
                <a16:creationId xmlns:a16="http://schemas.microsoft.com/office/drawing/2014/main" id="{9BA21673-7D99-EDEE-23FB-D94344AADD8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id="{F4A5D152-9807-DDB1-E233-B36E0C1E88FD}"/>
              </a:ext>
            </a:extLst>
          </p:cNvPr>
          <p:cNvSpPr>
            <a:spLocks noGrp="1" noChangeArrowheads="1"/>
          </p:cNvSpPr>
          <p:nvPr>
            <p:ph type="ctrTitle"/>
          </p:nvPr>
        </p:nvSpPr>
        <p:spPr>
          <a:xfrm>
            <a:off x="307975" y="1844675"/>
            <a:ext cx="7793038" cy="936625"/>
          </a:xfrm>
        </p:spPr>
        <p:txBody>
          <a:bodyPr/>
          <a:lstStyle/>
          <a:p>
            <a:r>
              <a:rPr lang="en-US" altLang="en-US"/>
              <a:t>The half-life is the time it takes for one half of the material to be lost by radioactive decay. </a:t>
            </a:r>
            <a:endParaRPr lang="en-US" altLang="en-US" b="1" baseline="30000">
              <a:solidFill>
                <a:srgbClr val="000000"/>
              </a:solidFill>
              <a:latin typeface="Arial" panose="020B0604020202020204" pitchFamily="34" charset="0"/>
            </a:endParaRPr>
          </a:p>
        </p:txBody>
      </p:sp>
      <p:sp>
        <p:nvSpPr>
          <p:cNvPr id="27652" name="Rectangle 7">
            <a:extLst>
              <a:ext uri="{FF2B5EF4-FFF2-40B4-BE49-F238E27FC236}">
                <a16:creationId xmlns:a16="http://schemas.microsoft.com/office/drawing/2014/main" id="{2AE18048-813C-9303-C186-3681FCD4DD6A}"/>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27653" name="Rectangle 8">
            <a:extLst>
              <a:ext uri="{FF2B5EF4-FFF2-40B4-BE49-F238E27FC236}">
                <a16:creationId xmlns:a16="http://schemas.microsoft.com/office/drawing/2014/main" id="{60C213E1-30B2-01A2-52DD-3E64AD6845CD}"/>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27654" name="Picture 1">
            <a:extLst>
              <a:ext uri="{FF2B5EF4-FFF2-40B4-BE49-F238E27FC236}">
                <a16:creationId xmlns:a16="http://schemas.microsoft.com/office/drawing/2014/main" id="{76AFD8FB-8C47-679C-7A7A-149CDC5F7F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852738"/>
            <a:ext cx="3168650"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Macintosh HD:Users:freelance:Desktop:UoB_PowerpointSlides_v3-1.jpg">
            <a:extLst>
              <a:ext uri="{FF2B5EF4-FFF2-40B4-BE49-F238E27FC236}">
                <a16:creationId xmlns:a16="http://schemas.microsoft.com/office/drawing/2014/main" id="{E8ED8001-C7C4-4999-B5B8-1AF0E55EB3D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D55E3A90-BDB1-397A-0BC0-D31B53642E37}"/>
              </a:ext>
            </a:extLst>
          </p:cNvPr>
          <p:cNvSpPr>
            <a:spLocks noGrp="1" noChangeArrowheads="1"/>
          </p:cNvSpPr>
          <p:nvPr>
            <p:ph type="ctrTitle"/>
          </p:nvPr>
        </p:nvSpPr>
        <p:spPr>
          <a:xfrm>
            <a:off x="331788" y="1773238"/>
            <a:ext cx="7772400" cy="762000"/>
          </a:xfrm>
        </p:spPr>
        <p:txBody>
          <a:bodyPr/>
          <a:lstStyle/>
          <a:p>
            <a:r>
              <a:rPr lang="en-US" altLang="en-US"/>
              <a:t>For example, the isotope Ni-63 has a half-life of 100 years. </a:t>
            </a:r>
            <a:br>
              <a:rPr lang="en-US" altLang="en-US"/>
            </a:br>
            <a:br>
              <a:rPr lang="en-US" altLang="en-US"/>
            </a:br>
            <a:r>
              <a:rPr lang="en-US" altLang="en-US"/>
              <a:t>So every 100 years 50% of Ni-63 will have decayed by ionising radiation to the non-radioactive element Copper-63. </a:t>
            </a:r>
            <a:br>
              <a:rPr lang="en-US" altLang="en-US"/>
            </a:br>
            <a:br>
              <a:rPr lang="en-US" altLang="en-US"/>
            </a:br>
            <a:r>
              <a:rPr lang="en-US" altLang="en-US"/>
              <a:t>It will take seven half-lives for a radioisotope to decay to less than 1% of its current activity</a:t>
            </a:r>
            <a:br>
              <a:rPr lang="en-GB" altLang="en-US"/>
            </a:br>
            <a:r>
              <a:rPr lang="en-GB" altLang="en-US"/>
              <a:t> </a:t>
            </a:r>
            <a:br>
              <a:rPr lang="en-GB" altLang="en-US"/>
            </a:br>
            <a:br>
              <a:rPr lang="en-GB" altLang="en-US"/>
            </a:br>
            <a:br>
              <a:rPr lang="en-GB" altLang="en-US"/>
            </a:br>
            <a:br>
              <a:rPr lang="en-GB" altLang="en-US"/>
            </a:br>
            <a:endParaRPr lang="en-US" altLang="en-US" b="1" baseline="30000">
              <a:solidFill>
                <a:srgbClr val="000000"/>
              </a:solidFill>
              <a:latin typeface="Arial" panose="020B0604020202020204" pitchFamily="34" charset="0"/>
            </a:endParaRPr>
          </a:p>
        </p:txBody>
      </p:sp>
      <p:sp>
        <p:nvSpPr>
          <p:cNvPr id="28676" name="Rectangle 7">
            <a:extLst>
              <a:ext uri="{FF2B5EF4-FFF2-40B4-BE49-F238E27FC236}">
                <a16:creationId xmlns:a16="http://schemas.microsoft.com/office/drawing/2014/main" id="{6E52D39E-FACE-8DD0-F5FB-86BF6DAB5FF7}"/>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28677" name="Rectangle 8">
            <a:extLst>
              <a:ext uri="{FF2B5EF4-FFF2-40B4-BE49-F238E27FC236}">
                <a16:creationId xmlns:a16="http://schemas.microsoft.com/office/drawing/2014/main" id="{E1ED7E03-60BD-D6FF-ACE6-3755692E94C2}"/>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Macintosh HD:Users:freelance:Desktop:UoB_PowerpointSlides_v3-1.jpg">
            <a:extLst>
              <a:ext uri="{FF2B5EF4-FFF2-40B4-BE49-F238E27FC236}">
                <a16:creationId xmlns:a16="http://schemas.microsoft.com/office/drawing/2014/main" id="{C04C6FED-CB73-5B9B-75D2-8131F734EED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a:extLst>
              <a:ext uri="{FF2B5EF4-FFF2-40B4-BE49-F238E27FC236}">
                <a16:creationId xmlns:a16="http://schemas.microsoft.com/office/drawing/2014/main" id="{4C4C0CAC-6536-9273-EC8F-9076C2A711E0}"/>
              </a:ext>
            </a:extLst>
          </p:cNvPr>
          <p:cNvSpPr>
            <a:spLocks noGrp="1" noChangeArrowheads="1"/>
          </p:cNvSpPr>
          <p:nvPr>
            <p:ph type="ctrTitle"/>
          </p:nvPr>
        </p:nvSpPr>
        <p:spPr>
          <a:xfrm>
            <a:off x="331788" y="1773238"/>
            <a:ext cx="7772400" cy="762000"/>
          </a:xfrm>
        </p:spPr>
        <p:txBody>
          <a:bodyPr/>
          <a:lstStyle/>
          <a:p>
            <a:r>
              <a:rPr lang="en-US" altLang="en-US"/>
              <a:t>For example, in the case of Ni-63:</a:t>
            </a:r>
            <a:br>
              <a:rPr lang="en-GB" altLang="en-US"/>
            </a:br>
            <a:br>
              <a:rPr lang="en-US" altLang="en-US"/>
            </a:br>
            <a:r>
              <a:rPr lang="en-US" altLang="en-US"/>
              <a:t>100yrs=50% decayed (50% remaining)</a:t>
            </a:r>
            <a:br>
              <a:rPr lang="en-GB" altLang="en-US"/>
            </a:br>
            <a:r>
              <a:rPr lang="en-US" altLang="en-US"/>
              <a:t>200yrs=75% decayed (25% remaining)</a:t>
            </a:r>
            <a:br>
              <a:rPr lang="en-GB" altLang="en-US"/>
            </a:br>
            <a:r>
              <a:rPr lang="en-US" altLang="en-US"/>
              <a:t>300yrs=87.5% decayed (12.5% remaining)</a:t>
            </a:r>
            <a:br>
              <a:rPr lang="en-GB" altLang="en-US"/>
            </a:br>
            <a:r>
              <a:rPr lang="en-US" altLang="en-US"/>
              <a:t>400yrs=93.75% decayed (6.25% remaining)</a:t>
            </a:r>
            <a:br>
              <a:rPr lang="en-GB" altLang="en-US"/>
            </a:br>
            <a:r>
              <a:rPr lang="en-US" altLang="en-US"/>
              <a:t>500yrs=96.875% decayed (3.125% remaining)</a:t>
            </a:r>
            <a:br>
              <a:rPr lang="en-GB" altLang="en-US"/>
            </a:br>
            <a:r>
              <a:rPr lang="en-US" altLang="en-US"/>
              <a:t>600yrs=98.4375% decayed (1.5625% remaining)</a:t>
            </a:r>
            <a:br>
              <a:rPr lang="en-GB" altLang="en-US"/>
            </a:br>
            <a:r>
              <a:rPr lang="en-US" altLang="en-US"/>
              <a:t>700yrs=99.21875% decayed (0.78125% remaining)</a:t>
            </a:r>
            <a:br>
              <a:rPr lang="en-GB" altLang="en-US"/>
            </a:br>
            <a:br>
              <a:rPr lang="en-GB" altLang="en-US"/>
            </a:br>
            <a:r>
              <a:rPr lang="en-GB" altLang="en-US"/>
              <a:t> </a:t>
            </a:r>
            <a:br>
              <a:rPr lang="en-GB" altLang="en-US"/>
            </a:br>
            <a:br>
              <a:rPr lang="en-GB" altLang="en-US"/>
            </a:br>
            <a:br>
              <a:rPr lang="en-GB" altLang="en-US"/>
            </a:br>
            <a:br>
              <a:rPr lang="en-GB" altLang="en-US"/>
            </a:br>
            <a:endParaRPr lang="en-US" altLang="en-US" b="1" baseline="30000">
              <a:solidFill>
                <a:srgbClr val="000000"/>
              </a:solidFill>
              <a:latin typeface="Arial" panose="020B0604020202020204" pitchFamily="34" charset="0"/>
            </a:endParaRPr>
          </a:p>
        </p:txBody>
      </p:sp>
      <p:sp>
        <p:nvSpPr>
          <p:cNvPr id="29700" name="Rectangle 7">
            <a:extLst>
              <a:ext uri="{FF2B5EF4-FFF2-40B4-BE49-F238E27FC236}">
                <a16:creationId xmlns:a16="http://schemas.microsoft.com/office/drawing/2014/main" id="{211C7279-4212-88DA-AFE1-8B379AE256FA}"/>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29701" name="Rectangle 8">
            <a:extLst>
              <a:ext uri="{FF2B5EF4-FFF2-40B4-BE49-F238E27FC236}">
                <a16:creationId xmlns:a16="http://schemas.microsoft.com/office/drawing/2014/main" id="{D6CE53AA-3505-748B-6970-1443B56A8012}"/>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Macintosh HD:Users:freelance:Desktop:UoB_PowerpointSlides_v3-1.jpg">
            <a:extLst>
              <a:ext uri="{FF2B5EF4-FFF2-40B4-BE49-F238E27FC236}">
                <a16:creationId xmlns:a16="http://schemas.microsoft.com/office/drawing/2014/main" id="{A64F612A-6388-956A-997F-EAC6A50338D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a:extLst>
              <a:ext uri="{FF2B5EF4-FFF2-40B4-BE49-F238E27FC236}">
                <a16:creationId xmlns:a16="http://schemas.microsoft.com/office/drawing/2014/main" id="{C954423D-EAAF-449C-2CEC-6966D22BFD1C}"/>
              </a:ext>
            </a:extLst>
          </p:cNvPr>
          <p:cNvSpPr>
            <a:spLocks noGrp="1" noChangeArrowheads="1"/>
          </p:cNvSpPr>
          <p:nvPr>
            <p:ph type="ctrTitle"/>
          </p:nvPr>
        </p:nvSpPr>
        <p:spPr>
          <a:xfrm>
            <a:off x="331788" y="1773238"/>
            <a:ext cx="7772400" cy="762000"/>
          </a:xfrm>
        </p:spPr>
        <p:txBody>
          <a:bodyPr/>
          <a:lstStyle/>
          <a:p>
            <a:r>
              <a:rPr lang="en-GB" altLang="en-US" b="1">
                <a:solidFill>
                  <a:srgbClr val="00B0F0"/>
                </a:solidFill>
              </a:rPr>
              <a:t>Types of Exposure</a:t>
            </a:r>
            <a:br>
              <a:rPr lang="en-GB" altLang="en-US" b="1"/>
            </a:br>
            <a:br>
              <a:rPr lang="en-GB" altLang="en-US" b="1"/>
            </a:br>
            <a:r>
              <a:rPr lang="en-US" altLang="en-US"/>
              <a:t>External exposure occurs when all or part of the body is exposed to a penetrating radiation field from an external source. </a:t>
            </a:r>
            <a:br>
              <a:rPr lang="en-US" altLang="en-US"/>
            </a:br>
            <a:br>
              <a:rPr lang="en-US" altLang="en-US"/>
            </a:br>
            <a:r>
              <a:rPr lang="en-US" altLang="en-US"/>
              <a:t>During exposure this radiation can be absorbed by the body or it can pass completely through. </a:t>
            </a:r>
            <a:br>
              <a:rPr lang="en-US" altLang="en-US"/>
            </a:br>
            <a:br>
              <a:rPr lang="en-US" altLang="en-US"/>
            </a:br>
            <a:r>
              <a:rPr lang="en-US" altLang="en-US"/>
              <a:t>A similar thing occurs during an ordinary chest x-ray. </a:t>
            </a: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30724" name="Rectangle 7">
            <a:extLst>
              <a:ext uri="{FF2B5EF4-FFF2-40B4-BE49-F238E27FC236}">
                <a16:creationId xmlns:a16="http://schemas.microsoft.com/office/drawing/2014/main" id="{7368119C-CFFA-5679-233A-81089FF2D859}"/>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30725" name="Rectangle 8">
            <a:extLst>
              <a:ext uri="{FF2B5EF4-FFF2-40B4-BE49-F238E27FC236}">
                <a16:creationId xmlns:a16="http://schemas.microsoft.com/office/drawing/2014/main" id="{C031FABE-0B20-84E0-54FF-7FCE44DD6D6A}"/>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Macintosh HD:Users:freelance:Desktop:UoB_PowerpointSlides_v3-1.jpg">
            <a:extLst>
              <a:ext uri="{FF2B5EF4-FFF2-40B4-BE49-F238E27FC236}">
                <a16:creationId xmlns:a16="http://schemas.microsoft.com/office/drawing/2014/main" id="{6925BC2D-07D4-FA73-6948-7572427959A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a:extLst>
              <a:ext uri="{FF2B5EF4-FFF2-40B4-BE49-F238E27FC236}">
                <a16:creationId xmlns:a16="http://schemas.microsoft.com/office/drawing/2014/main" id="{397FF44C-2E63-55AB-6707-48E7A12669EE}"/>
              </a:ext>
            </a:extLst>
          </p:cNvPr>
          <p:cNvSpPr>
            <a:spLocks noGrp="1" noChangeArrowheads="1"/>
          </p:cNvSpPr>
          <p:nvPr>
            <p:ph type="ctrTitle"/>
          </p:nvPr>
        </p:nvSpPr>
        <p:spPr>
          <a:xfrm>
            <a:off x="331788" y="1773238"/>
            <a:ext cx="7772400" cy="762000"/>
          </a:xfrm>
        </p:spPr>
        <p:txBody>
          <a:bodyPr/>
          <a:lstStyle/>
          <a:p>
            <a:r>
              <a:rPr lang="en-US" altLang="en-US"/>
              <a:t>Note exposure to a radiation field does not cause an individual to become radioactive; the radiation exposure ceases as soon as the individual leaves the radiation field.</a:t>
            </a:r>
            <a:br>
              <a:rPr lang="en-US" altLang="en-US"/>
            </a:br>
            <a:br>
              <a:rPr lang="en-US" altLang="en-US"/>
            </a:br>
            <a:r>
              <a:rPr lang="en-US" altLang="en-US"/>
              <a:t>All ionising radiation sources produce an ionising radiation field, but some fields are so small they pose no external radiation risk at all. </a:t>
            </a:r>
            <a:br>
              <a:rPr lang="en-US" altLang="en-US"/>
            </a:br>
            <a:br>
              <a:rPr lang="en-US" altLang="en-US"/>
            </a:br>
            <a:r>
              <a:rPr lang="en-US" altLang="en-US"/>
              <a:t>Examples include low energy beta radiation emitters such as H-3, C-14, Ni-63, P-33 </a:t>
            </a:r>
            <a:r>
              <a:rPr lang="en-GB" altLang="en-US"/>
              <a:t>and </a:t>
            </a:r>
            <a:r>
              <a:rPr lang="en-US" altLang="en-US"/>
              <a:t>S-35 </a:t>
            </a:r>
            <a:br>
              <a:rPr lang="en-GB" altLang="en-US"/>
            </a:br>
            <a:br>
              <a:rPr lang="en-GB" altLang="en-US"/>
            </a:br>
            <a:br>
              <a:rPr lang="en-GB" altLang="en-US" b="1"/>
            </a:br>
            <a:endParaRPr lang="en-US" altLang="en-US" b="1" baseline="30000">
              <a:solidFill>
                <a:srgbClr val="000000"/>
              </a:solidFill>
              <a:latin typeface="Arial" panose="020B0604020202020204" pitchFamily="34" charset="0"/>
            </a:endParaRPr>
          </a:p>
        </p:txBody>
      </p:sp>
      <p:sp>
        <p:nvSpPr>
          <p:cNvPr id="31748" name="Rectangle 7">
            <a:extLst>
              <a:ext uri="{FF2B5EF4-FFF2-40B4-BE49-F238E27FC236}">
                <a16:creationId xmlns:a16="http://schemas.microsoft.com/office/drawing/2014/main" id="{65F9AC8B-1120-BFAB-3E37-43A7D9F0CCA2}"/>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31749" name="Rectangle 8">
            <a:extLst>
              <a:ext uri="{FF2B5EF4-FFF2-40B4-BE49-F238E27FC236}">
                <a16:creationId xmlns:a16="http://schemas.microsoft.com/office/drawing/2014/main" id="{56B19AF0-E3C3-1007-4F17-DC8107169207}"/>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acintosh HD:Users:freelance:Desktop:UoB_PowerpointSlides_v3-1.jpg">
            <a:extLst>
              <a:ext uri="{FF2B5EF4-FFF2-40B4-BE49-F238E27FC236}">
                <a16:creationId xmlns:a16="http://schemas.microsoft.com/office/drawing/2014/main" id="{1ED38933-6D02-4C94-87CC-5491E4D6A74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873FA805-FBF1-D4E0-B2A2-B31AE8ED69AD}"/>
              </a:ext>
            </a:extLst>
          </p:cNvPr>
          <p:cNvSpPr>
            <a:spLocks noGrp="1" noChangeArrowheads="1"/>
          </p:cNvSpPr>
          <p:nvPr>
            <p:ph type="ctrTitle"/>
          </p:nvPr>
        </p:nvSpPr>
        <p:spPr>
          <a:xfrm>
            <a:off x="330200" y="1773238"/>
            <a:ext cx="7772400" cy="762000"/>
          </a:xfrm>
        </p:spPr>
        <p:txBody>
          <a:bodyPr/>
          <a:lstStyle/>
          <a:p>
            <a:pPr eaLnBrk="1" hangingPunct="1"/>
            <a:br>
              <a:rPr lang="en-GB" altLang="en-US"/>
            </a:br>
            <a:br>
              <a:rPr lang="en-GB" altLang="en-US"/>
            </a:br>
            <a:r>
              <a:rPr lang="en-GB" altLang="en-US"/>
              <a:t>Also, because of the nature of most sealed sources, the potential for external radiation exposure is greatly reduced.</a:t>
            </a:r>
            <a:br>
              <a:rPr lang="en-GB" altLang="en-US"/>
            </a:br>
            <a:br>
              <a:rPr lang="en-GB" altLang="en-US"/>
            </a:br>
            <a:r>
              <a:rPr lang="en-GB" altLang="en-US"/>
              <a:t>Sealed source users, like other users of ionising radiation, must receive training which meets legislative requirements and University policy.</a:t>
            </a:r>
            <a:br>
              <a:rPr lang="en-GB" altLang="en-US"/>
            </a:br>
            <a:endParaRPr lang="en-US" altLang="en-US" b="1" baseline="30000">
              <a:solidFill>
                <a:srgbClr val="000000"/>
              </a:solidFill>
              <a:latin typeface="Arial" panose="020B0604020202020204" pitchFamily="34" charset="0"/>
            </a:endParaRPr>
          </a:p>
        </p:txBody>
      </p:sp>
      <p:sp>
        <p:nvSpPr>
          <p:cNvPr id="5124" name="Rectangle 7">
            <a:extLst>
              <a:ext uri="{FF2B5EF4-FFF2-40B4-BE49-F238E27FC236}">
                <a16:creationId xmlns:a16="http://schemas.microsoft.com/office/drawing/2014/main" id="{C89F7881-444B-D6F1-C047-5C0E27AF243D}"/>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5125" name="Rectangle 8">
            <a:extLst>
              <a:ext uri="{FF2B5EF4-FFF2-40B4-BE49-F238E27FC236}">
                <a16:creationId xmlns:a16="http://schemas.microsoft.com/office/drawing/2014/main" id="{425BE986-EF49-6799-C986-52370606172B}"/>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Macintosh HD:Users:freelance:Desktop:UoB_PowerpointSlides_v3-1.jpg">
            <a:extLst>
              <a:ext uri="{FF2B5EF4-FFF2-40B4-BE49-F238E27FC236}">
                <a16:creationId xmlns:a16="http://schemas.microsoft.com/office/drawing/2014/main" id="{6927B9B2-4BBA-4F4B-3BF8-29911E7E092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id="{6AA6C84B-A195-8E05-318A-1466F11A1598}"/>
              </a:ext>
            </a:extLst>
          </p:cNvPr>
          <p:cNvSpPr>
            <a:spLocks noGrp="1" noChangeArrowheads="1"/>
          </p:cNvSpPr>
          <p:nvPr>
            <p:ph type="ctrTitle"/>
          </p:nvPr>
        </p:nvSpPr>
        <p:spPr>
          <a:xfrm>
            <a:off x="331788" y="1773238"/>
            <a:ext cx="8704262" cy="935037"/>
          </a:xfrm>
        </p:spPr>
        <p:txBody>
          <a:bodyPr/>
          <a:lstStyle/>
          <a:p>
            <a:r>
              <a:rPr lang="en-US" altLang="en-US"/>
              <a:t>Other sources of ionising radiation produce much higher energy ionising radiation fields, and care must be taken to shield the source and to monitor exposure while working around these sources. </a:t>
            </a:r>
            <a:br>
              <a:rPr lang="en-US" altLang="en-US"/>
            </a:br>
            <a:br>
              <a:rPr lang="en-US" altLang="en-US"/>
            </a:br>
            <a:r>
              <a:rPr lang="en-US" altLang="en-US"/>
              <a:t>Examples include:</a:t>
            </a:r>
            <a:br>
              <a:rPr lang="en-US" altLang="en-US"/>
            </a:br>
            <a:br>
              <a:rPr lang="en-GB" altLang="en-US"/>
            </a:br>
            <a:r>
              <a:rPr lang="en-US" altLang="en-US"/>
              <a:t>•	Am-241 / Be neutron sources </a:t>
            </a:r>
            <a:br>
              <a:rPr lang="en-GB" altLang="en-US"/>
            </a:br>
            <a:r>
              <a:rPr lang="en-US" altLang="en-US"/>
              <a:t>•	P-32 beta sources </a:t>
            </a:r>
            <a:br>
              <a:rPr lang="en-GB" altLang="en-US"/>
            </a:br>
            <a:r>
              <a:rPr lang="en-US" altLang="en-US"/>
              <a:t>•	Cs-137 gamma sources </a:t>
            </a:r>
            <a:br>
              <a:rPr lang="en-GB" altLang="en-US"/>
            </a:br>
            <a:r>
              <a:rPr lang="en-US" altLang="en-US"/>
              <a:t>•	Co-60 gamma sources </a:t>
            </a:r>
            <a:br>
              <a:rPr lang="en-GB" altLang="en-US"/>
            </a:br>
            <a:r>
              <a:rPr lang="en-US" altLang="en-US"/>
              <a:t>•	X-ray machines (only when the machine is energised) </a:t>
            </a:r>
            <a:br>
              <a:rPr lang="en-GB" altLang="en-US"/>
            </a:br>
            <a:br>
              <a:rPr lang="en-GB" altLang="en-US"/>
            </a:br>
            <a:br>
              <a:rPr lang="en-GB" altLang="en-US"/>
            </a:br>
            <a:br>
              <a:rPr lang="en-GB" altLang="en-US" b="1"/>
            </a:br>
            <a:endParaRPr lang="en-US" altLang="en-US" b="1" baseline="30000">
              <a:solidFill>
                <a:srgbClr val="000000"/>
              </a:solidFill>
              <a:latin typeface="Arial" panose="020B0604020202020204" pitchFamily="34" charset="0"/>
            </a:endParaRPr>
          </a:p>
        </p:txBody>
      </p:sp>
      <p:sp>
        <p:nvSpPr>
          <p:cNvPr id="32772" name="Rectangle 7">
            <a:extLst>
              <a:ext uri="{FF2B5EF4-FFF2-40B4-BE49-F238E27FC236}">
                <a16:creationId xmlns:a16="http://schemas.microsoft.com/office/drawing/2014/main" id="{9C21BB65-A23E-1288-9377-344A51EAB898}"/>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32773" name="Rectangle 8">
            <a:extLst>
              <a:ext uri="{FF2B5EF4-FFF2-40B4-BE49-F238E27FC236}">
                <a16:creationId xmlns:a16="http://schemas.microsoft.com/office/drawing/2014/main" id="{7BA9D443-BF14-DA39-488E-E1CEC86B04FF}"/>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Macintosh HD:Users:freelance:Desktop:UoB_PowerpointSlides_v3-1.jpg">
            <a:extLst>
              <a:ext uri="{FF2B5EF4-FFF2-40B4-BE49-F238E27FC236}">
                <a16:creationId xmlns:a16="http://schemas.microsoft.com/office/drawing/2014/main" id="{CD56D374-3135-6579-1E1A-D0861C9C5EC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a:extLst>
              <a:ext uri="{FF2B5EF4-FFF2-40B4-BE49-F238E27FC236}">
                <a16:creationId xmlns:a16="http://schemas.microsoft.com/office/drawing/2014/main" id="{028BE24A-DB21-A9C5-0E4A-B504479012C6}"/>
              </a:ext>
            </a:extLst>
          </p:cNvPr>
          <p:cNvSpPr>
            <a:spLocks noGrp="1" noChangeArrowheads="1"/>
          </p:cNvSpPr>
          <p:nvPr>
            <p:ph type="ctrTitle"/>
          </p:nvPr>
        </p:nvSpPr>
        <p:spPr>
          <a:xfrm>
            <a:off x="331788" y="1773238"/>
            <a:ext cx="7772400" cy="762000"/>
          </a:xfrm>
        </p:spPr>
        <p:txBody>
          <a:bodyPr/>
          <a:lstStyle/>
          <a:p>
            <a:r>
              <a:rPr lang="en-US" altLang="en-US"/>
              <a:t>The other type of radiation injury involves contamination with radioactive materials. </a:t>
            </a:r>
            <a:br>
              <a:rPr lang="en-US" altLang="en-US"/>
            </a:br>
            <a:br>
              <a:rPr lang="en-US" altLang="en-US"/>
            </a:br>
            <a:r>
              <a:rPr lang="en-US" altLang="en-US"/>
              <a:t>Contamination means radioactive materials in the form of gases, liquids, or solids are released into the environment and contaminate people externally (such as on the skin), internally (such as by ingestion), or both.</a:t>
            </a:r>
            <a:br>
              <a:rPr lang="en-GB" altLang="en-US"/>
            </a:br>
            <a:br>
              <a:rPr lang="en-GB" altLang="en-US"/>
            </a:br>
            <a:br>
              <a:rPr lang="en-GB" altLang="en-US"/>
            </a:br>
            <a:br>
              <a:rPr lang="en-GB" altLang="en-US"/>
            </a:br>
            <a:br>
              <a:rPr lang="en-GB" altLang="en-US" b="1"/>
            </a:br>
            <a:endParaRPr lang="en-US" altLang="en-US" b="1" baseline="30000">
              <a:solidFill>
                <a:srgbClr val="000000"/>
              </a:solidFill>
              <a:latin typeface="Arial" panose="020B0604020202020204" pitchFamily="34" charset="0"/>
            </a:endParaRPr>
          </a:p>
        </p:txBody>
      </p:sp>
      <p:sp>
        <p:nvSpPr>
          <p:cNvPr id="33796" name="Rectangle 7">
            <a:extLst>
              <a:ext uri="{FF2B5EF4-FFF2-40B4-BE49-F238E27FC236}">
                <a16:creationId xmlns:a16="http://schemas.microsoft.com/office/drawing/2014/main" id="{7EF8BA91-B89C-9242-5727-CC4B68F1E9DF}"/>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33797" name="Rectangle 8">
            <a:extLst>
              <a:ext uri="{FF2B5EF4-FFF2-40B4-BE49-F238E27FC236}">
                <a16:creationId xmlns:a16="http://schemas.microsoft.com/office/drawing/2014/main" id="{128FE76C-11E4-1722-C7EB-20636913AF69}"/>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Macintosh HD:Users:freelance:Desktop:UoB_PowerpointSlides_v3-1.jpg">
            <a:extLst>
              <a:ext uri="{FF2B5EF4-FFF2-40B4-BE49-F238E27FC236}">
                <a16:creationId xmlns:a16="http://schemas.microsoft.com/office/drawing/2014/main" id="{8320F5E5-89DF-C08D-8E3E-D00C8B832B0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a:extLst>
              <a:ext uri="{FF2B5EF4-FFF2-40B4-BE49-F238E27FC236}">
                <a16:creationId xmlns:a16="http://schemas.microsoft.com/office/drawing/2014/main" id="{B475E639-381A-3A6E-C58E-7E1C3EF7E652}"/>
              </a:ext>
            </a:extLst>
          </p:cNvPr>
          <p:cNvSpPr>
            <a:spLocks noGrp="1" noChangeArrowheads="1"/>
          </p:cNvSpPr>
          <p:nvPr>
            <p:ph type="ctrTitle"/>
          </p:nvPr>
        </p:nvSpPr>
        <p:spPr>
          <a:xfrm>
            <a:off x="331788" y="1773238"/>
            <a:ext cx="7772400" cy="762000"/>
          </a:xfrm>
        </p:spPr>
        <p:txBody>
          <a:bodyPr/>
          <a:lstStyle/>
          <a:p>
            <a:r>
              <a:rPr lang="en-US" altLang="en-US"/>
              <a:t>Contamination by radioactive material can lead to incorporation of radioactive material into the body. </a:t>
            </a:r>
            <a:br>
              <a:rPr lang="en-US" altLang="en-US"/>
            </a:br>
            <a:br>
              <a:rPr lang="en-US" altLang="en-US"/>
            </a:br>
            <a:r>
              <a:rPr lang="en-US" altLang="en-US"/>
              <a:t>This can be the result of uptake of radioactive materials by body cells, tissues, and target organs such as bone, liver, thyroid, or kidney. </a:t>
            </a:r>
            <a:br>
              <a:rPr lang="en-US" altLang="en-US"/>
            </a:br>
            <a:br>
              <a:rPr lang="en-US" altLang="en-US"/>
            </a:br>
            <a:r>
              <a:rPr lang="en-US" altLang="en-US"/>
              <a:t>In general, radioactive materials are distributed throughout the body based upon their chemical properties. Incorporation cannot occur unless contamination has occurred.</a:t>
            </a:r>
            <a:br>
              <a:rPr lang="en-GB" altLang="en-US"/>
            </a:br>
            <a:br>
              <a:rPr lang="en-GB" altLang="en-US"/>
            </a:br>
            <a:br>
              <a:rPr lang="en-GB" altLang="en-US"/>
            </a:br>
            <a:br>
              <a:rPr lang="en-GB" altLang="en-US"/>
            </a:br>
            <a:br>
              <a:rPr lang="en-GB" altLang="en-US"/>
            </a:br>
            <a:br>
              <a:rPr lang="en-GB" altLang="en-US" b="1"/>
            </a:br>
            <a:endParaRPr lang="en-US" altLang="en-US" b="1" baseline="30000">
              <a:solidFill>
                <a:srgbClr val="000000"/>
              </a:solidFill>
              <a:latin typeface="Arial" panose="020B0604020202020204" pitchFamily="34" charset="0"/>
            </a:endParaRPr>
          </a:p>
        </p:txBody>
      </p:sp>
      <p:sp>
        <p:nvSpPr>
          <p:cNvPr id="34820" name="Rectangle 7">
            <a:extLst>
              <a:ext uri="{FF2B5EF4-FFF2-40B4-BE49-F238E27FC236}">
                <a16:creationId xmlns:a16="http://schemas.microsoft.com/office/drawing/2014/main" id="{C2C6FF36-CCE8-6460-232D-163364121FFB}"/>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34821" name="Rectangle 8">
            <a:extLst>
              <a:ext uri="{FF2B5EF4-FFF2-40B4-BE49-F238E27FC236}">
                <a16:creationId xmlns:a16="http://schemas.microsoft.com/office/drawing/2014/main" id="{6A65460A-A27F-76F3-B926-99161B8AB014}"/>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Macintosh HD:Users:freelance:Desktop:UoB_PowerpointSlides_v3-1.jpg">
            <a:extLst>
              <a:ext uri="{FF2B5EF4-FFF2-40B4-BE49-F238E27FC236}">
                <a16:creationId xmlns:a16="http://schemas.microsoft.com/office/drawing/2014/main" id="{DD11F5B8-5982-2073-CE40-E83F0921E6E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3B35CECB-8174-7A44-86E0-18E35C20DC8B}"/>
              </a:ext>
            </a:extLst>
          </p:cNvPr>
          <p:cNvSpPr>
            <a:spLocks noGrp="1" noChangeArrowheads="1"/>
          </p:cNvSpPr>
          <p:nvPr>
            <p:ph type="ctrTitle"/>
          </p:nvPr>
        </p:nvSpPr>
        <p:spPr>
          <a:xfrm>
            <a:off x="331788" y="1773238"/>
            <a:ext cx="8704262" cy="863600"/>
          </a:xfrm>
        </p:spPr>
        <p:txBody>
          <a:bodyPr/>
          <a:lstStyle/>
          <a:p>
            <a:r>
              <a:rPr lang="en-US" altLang="en-US"/>
              <a:t>All radioisotopes are potentially hazardous if inhaled or ingested. </a:t>
            </a:r>
            <a:br>
              <a:rPr lang="en-US" altLang="en-US"/>
            </a:br>
            <a:br>
              <a:rPr lang="en-US" altLang="en-US"/>
            </a:br>
            <a:r>
              <a:rPr lang="en-US" altLang="en-US"/>
              <a:t>This includes low energy isotopes such as H-3 and Ni-63. </a:t>
            </a:r>
            <a:br>
              <a:rPr lang="en-US" altLang="en-US"/>
            </a:br>
            <a:br>
              <a:rPr lang="en-US" altLang="en-US"/>
            </a:br>
            <a:r>
              <a:rPr lang="en-US" altLang="en-US"/>
              <a:t>Frequent monitoring for contamination is necessary when working with any unsealed isotopes, and periodic leak tests are conducted for sealed sources (1-2 years).</a:t>
            </a:r>
            <a:br>
              <a:rPr lang="en-US"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b="1"/>
            </a:br>
            <a:endParaRPr lang="en-US" altLang="en-US" b="1" baseline="30000">
              <a:solidFill>
                <a:srgbClr val="000000"/>
              </a:solidFill>
              <a:latin typeface="Arial" panose="020B0604020202020204" pitchFamily="34" charset="0"/>
            </a:endParaRPr>
          </a:p>
        </p:txBody>
      </p:sp>
      <p:sp>
        <p:nvSpPr>
          <p:cNvPr id="35844" name="Rectangle 7">
            <a:extLst>
              <a:ext uri="{FF2B5EF4-FFF2-40B4-BE49-F238E27FC236}">
                <a16:creationId xmlns:a16="http://schemas.microsoft.com/office/drawing/2014/main" id="{50CDB635-7BA3-F725-68A7-7F0D630E9714}"/>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35845" name="Rectangle 8">
            <a:extLst>
              <a:ext uri="{FF2B5EF4-FFF2-40B4-BE49-F238E27FC236}">
                <a16:creationId xmlns:a16="http://schemas.microsoft.com/office/drawing/2014/main" id="{AB5CCA18-7063-4C80-4125-54296F27F882}"/>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Macintosh HD:Users:freelance:Desktop:UoB_PowerpointSlides_v3-1.jpg">
            <a:extLst>
              <a:ext uri="{FF2B5EF4-FFF2-40B4-BE49-F238E27FC236}">
                <a16:creationId xmlns:a16="http://schemas.microsoft.com/office/drawing/2014/main" id="{EB7A579E-9A40-65A9-11B7-78CA847E219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a:extLst>
              <a:ext uri="{FF2B5EF4-FFF2-40B4-BE49-F238E27FC236}">
                <a16:creationId xmlns:a16="http://schemas.microsoft.com/office/drawing/2014/main" id="{2C225B39-56E4-45F9-6191-6B771F3C6230}"/>
              </a:ext>
            </a:extLst>
          </p:cNvPr>
          <p:cNvSpPr>
            <a:spLocks noGrp="1" noChangeArrowheads="1"/>
          </p:cNvSpPr>
          <p:nvPr>
            <p:ph type="ctrTitle"/>
          </p:nvPr>
        </p:nvSpPr>
        <p:spPr>
          <a:xfrm>
            <a:off x="4643438" y="1773238"/>
            <a:ext cx="3460750" cy="4176712"/>
          </a:xfrm>
        </p:spPr>
        <p:txBody>
          <a:bodyPr/>
          <a:lstStyle/>
          <a:p>
            <a:br>
              <a:rPr lang="en-GB" altLang="en-US"/>
            </a:br>
            <a:r>
              <a:rPr lang="en-US" altLang="en-US"/>
              <a:t>X-ray machines contain no radioactive material, and thus pose no threat of contamination even when energised. </a:t>
            </a:r>
            <a:br>
              <a:rPr lang="en-US" altLang="en-US"/>
            </a:br>
            <a:br>
              <a:rPr lang="en-US" altLang="en-US"/>
            </a:br>
            <a:r>
              <a:rPr lang="en-US" altLang="en-US"/>
              <a:t>When energised, an x-ray machine is a source of external radiation exposure.</a:t>
            </a:r>
            <a:br>
              <a:rPr lang="en-GB" altLang="en-US"/>
            </a:br>
            <a:br>
              <a:rPr lang="en-GB" altLang="en-US"/>
            </a:br>
            <a:br>
              <a:rPr lang="en-GB" altLang="en-US"/>
            </a:br>
            <a:br>
              <a:rPr lang="en-GB" altLang="en-US"/>
            </a:br>
            <a:br>
              <a:rPr lang="en-GB" altLang="en-US"/>
            </a:br>
            <a:br>
              <a:rPr lang="en-GB" altLang="en-US"/>
            </a:br>
            <a:br>
              <a:rPr lang="en-GB" altLang="en-US"/>
            </a:br>
            <a:br>
              <a:rPr lang="en-GB" altLang="en-US" b="1"/>
            </a:br>
            <a:endParaRPr lang="en-US" altLang="en-US" b="1" baseline="30000">
              <a:solidFill>
                <a:srgbClr val="000000"/>
              </a:solidFill>
              <a:latin typeface="Arial" panose="020B0604020202020204" pitchFamily="34" charset="0"/>
            </a:endParaRPr>
          </a:p>
        </p:txBody>
      </p:sp>
      <p:sp>
        <p:nvSpPr>
          <p:cNvPr id="36868" name="Rectangle 7">
            <a:extLst>
              <a:ext uri="{FF2B5EF4-FFF2-40B4-BE49-F238E27FC236}">
                <a16:creationId xmlns:a16="http://schemas.microsoft.com/office/drawing/2014/main" id="{A6C2E4CC-0695-2212-0A99-D8B8C4D28AEE}"/>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36869" name="Rectangle 8">
            <a:extLst>
              <a:ext uri="{FF2B5EF4-FFF2-40B4-BE49-F238E27FC236}">
                <a16:creationId xmlns:a16="http://schemas.microsoft.com/office/drawing/2014/main" id="{96D1D41B-7395-5D08-DE97-0BB22A30FA48}"/>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36870" name="Picture 1">
            <a:extLst>
              <a:ext uri="{FF2B5EF4-FFF2-40B4-BE49-F238E27FC236}">
                <a16:creationId xmlns:a16="http://schemas.microsoft.com/office/drawing/2014/main" id="{2799F389-1110-5A8E-5C8C-D621A9F1D3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420938"/>
            <a:ext cx="3529012"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Macintosh HD:Users:freelance:Desktop:UoB_PowerpointSlides_v3-1.jpg">
            <a:extLst>
              <a:ext uri="{FF2B5EF4-FFF2-40B4-BE49-F238E27FC236}">
                <a16:creationId xmlns:a16="http://schemas.microsoft.com/office/drawing/2014/main" id="{77AF3582-408F-5091-2B83-414DC07BD70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a:extLst>
              <a:ext uri="{FF2B5EF4-FFF2-40B4-BE49-F238E27FC236}">
                <a16:creationId xmlns:a16="http://schemas.microsoft.com/office/drawing/2014/main" id="{DB40A8FE-E062-FCD0-34F3-30AEA73C3670}"/>
              </a:ext>
            </a:extLst>
          </p:cNvPr>
          <p:cNvSpPr>
            <a:spLocks noGrp="1" noChangeArrowheads="1"/>
          </p:cNvSpPr>
          <p:nvPr>
            <p:ph type="ctrTitle"/>
          </p:nvPr>
        </p:nvSpPr>
        <p:spPr>
          <a:xfrm>
            <a:off x="331788" y="1773238"/>
            <a:ext cx="7772400" cy="762000"/>
          </a:xfrm>
        </p:spPr>
        <p:txBody>
          <a:bodyPr/>
          <a:lstStyle/>
          <a:p>
            <a:r>
              <a:rPr lang="en-US" altLang="en-US" b="1">
                <a:solidFill>
                  <a:srgbClr val="00B0F0"/>
                </a:solidFill>
              </a:rPr>
              <a:t>Precautions (External / Internal Exposure)</a:t>
            </a:r>
            <a:br>
              <a:rPr lang="en-US" altLang="en-US" b="1">
                <a:solidFill>
                  <a:srgbClr val="00B0F0"/>
                </a:solidFill>
              </a:rPr>
            </a:br>
            <a:br>
              <a:rPr lang="en-GB" altLang="en-US" b="1"/>
            </a:br>
            <a:r>
              <a:rPr lang="en-US" altLang="en-US" b="1" i="1"/>
              <a:t>External Exposure</a:t>
            </a:r>
            <a:br>
              <a:rPr lang="en-US" altLang="en-US" b="1" i="1"/>
            </a:br>
            <a:br>
              <a:rPr lang="en-GB" altLang="en-US"/>
            </a:br>
            <a:r>
              <a:rPr lang="en-US" altLang="en-US"/>
              <a:t>The concept of time, distance and shielding is integral in maintaining radiation exposures as low as reasonably practicable (ALARP).</a:t>
            </a: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37892" name="Rectangle 7">
            <a:extLst>
              <a:ext uri="{FF2B5EF4-FFF2-40B4-BE49-F238E27FC236}">
                <a16:creationId xmlns:a16="http://schemas.microsoft.com/office/drawing/2014/main" id="{FA6EA499-9001-25E0-4836-24B842FC70A0}"/>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37893" name="Rectangle 8">
            <a:extLst>
              <a:ext uri="{FF2B5EF4-FFF2-40B4-BE49-F238E27FC236}">
                <a16:creationId xmlns:a16="http://schemas.microsoft.com/office/drawing/2014/main" id="{00DDBEF7-5906-0A57-7BDF-603A634EAAA8}"/>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Macintosh HD:Users:freelance:Desktop:UoB_PowerpointSlides_v3-1.jpg">
            <a:extLst>
              <a:ext uri="{FF2B5EF4-FFF2-40B4-BE49-F238E27FC236}">
                <a16:creationId xmlns:a16="http://schemas.microsoft.com/office/drawing/2014/main" id="{6E317017-80D3-BF67-4BBB-9C0AB9DC26A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a:extLst>
              <a:ext uri="{FF2B5EF4-FFF2-40B4-BE49-F238E27FC236}">
                <a16:creationId xmlns:a16="http://schemas.microsoft.com/office/drawing/2014/main" id="{9C1D735E-A643-A229-6E58-9E5C788E3F3B}"/>
              </a:ext>
            </a:extLst>
          </p:cNvPr>
          <p:cNvSpPr>
            <a:spLocks noGrp="1" noChangeArrowheads="1"/>
          </p:cNvSpPr>
          <p:nvPr>
            <p:ph type="ctrTitle"/>
          </p:nvPr>
        </p:nvSpPr>
        <p:spPr>
          <a:xfrm>
            <a:off x="331788" y="1773238"/>
            <a:ext cx="7772400" cy="762000"/>
          </a:xfrm>
        </p:spPr>
        <p:txBody>
          <a:bodyPr/>
          <a:lstStyle/>
          <a:p>
            <a:r>
              <a:rPr lang="en-US" altLang="en-US" b="1" u="sng">
                <a:solidFill>
                  <a:srgbClr val="FF0000"/>
                </a:solidFill>
              </a:rPr>
              <a:t>TIME</a:t>
            </a:r>
            <a:r>
              <a:rPr lang="en-US" altLang="en-US"/>
              <a:t> </a:t>
            </a:r>
            <a:br>
              <a:rPr lang="en-US" altLang="en-US"/>
            </a:br>
            <a:br>
              <a:rPr lang="en-US" altLang="en-US"/>
            </a:br>
            <a:r>
              <a:rPr lang="en-US" altLang="en-US"/>
              <a:t>Assuming "all things are equal", external radiation exposure (dose) is directly related to the duration of exposure. </a:t>
            </a:r>
            <a:br>
              <a:rPr lang="en-US" altLang="en-US"/>
            </a:br>
            <a:br>
              <a:rPr lang="en-US" altLang="en-US"/>
            </a:br>
            <a:r>
              <a:rPr lang="en-US" altLang="en-US"/>
              <a:t>By reducing the time you are in a radiation field, you will correspondingly reduce your dose. </a:t>
            </a: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38916" name="Rectangle 7">
            <a:extLst>
              <a:ext uri="{FF2B5EF4-FFF2-40B4-BE49-F238E27FC236}">
                <a16:creationId xmlns:a16="http://schemas.microsoft.com/office/drawing/2014/main" id="{702F90B0-7199-0B73-AEC9-77F444A205D9}"/>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38917" name="Rectangle 8">
            <a:extLst>
              <a:ext uri="{FF2B5EF4-FFF2-40B4-BE49-F238E27FC236}">
                <a16:creationId xmlns:a16="http://schemas.microsoft.com/office/drawing/2014/main" id="{9069A08D-7498-1700-0630-419A8721D093}"/>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Macintosh HD:Users:freelance:Desktop:UoB_PowerpointSlides_v3-1.jpg">
            <a:extLst>
              <a:ext uri="{FF2B5EF4-FFF2-40B4-BE49-F238E27FC236}">
                <a16:creationId xmlns:a16="http://schemas.microsoft.com/office/drawing/2014/main" id="{783054BE-294E-EA37-A41D-213ED9761FC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a:extLst>
              <a:ext uri="{FF2B5EF4-FFF2-40B4-BE49-F238E27FC236}">
                <a16:creationId xmlns:a16="http://schemas.microsoft.com/office/drawing/2014/main" id="{D0CEEADF-E40E-FB49-C13C-B197B08B132C}"/>
              </a:ext>
            </a:extLst>
          </p:cNvPr>
          <p:cNvSpPr>
            <a:spLocks noGrp="1" noChangeArrowheads="1"/>
          </p:cNvSpPr>
          <p:nvPr>
            <p:ph type="ctrTitle"/>
          </p:nvPr>
        </p:nvSpPr>
        <p:spPr>
          <a:xfrm>
            <a:off x="331788" y="1773238"/>
            <a:ext cx="8128000" cy="4319587"/>
          </a:xfrm>
        </p:spPr>
        <p:txBody>
          <a:bodyPr/>
          <a:lstStyle/>
          <a:p>
            <a:r>
              <a:rPr lang="en-US" altLang="en-US" b="1" u="sng">
                <a:solidFill>
                  <a:srgbClr val="FF0000"/>
                </a:solidFill>
              </a:rPr>
              <a:t>DISTANCE</a:t>
            </a:r>
            <a:r>
              <a:rPr lang="en-US" altLang="en-US"/>
              <a:t> </a:t>
            </a:r>
            <a:br>
              <a:rPr lang="en-US" altLang="en-US"/>
            </a:br>
            <a:br>
              <a:rPr lang="en-US" altLang="en-US"/>
            </a:br>
            <a:r>
              <a:rPr lang="en-US" altLang="en-US"/>
              <a:t>By maintaining as much distance as possible between you and a source of radiation, you can reduce your dose significantly. </a:t>
            </a:r>
            <a:br>
              <a:rPr lang="en-US" altLang="en-US"/>
            </a:br>
            <a:br>
              <a:rPr lang="en-US" altLang="en-US"/>
            </a:br>
            <a:r>
              <a:rPr lang="en-US" altLang="en-US"/>
              <a:t>The relationship between radiation exposure and distance follows the inverse square law. </a:t>
            </a:r>
            <a:br>
              <a:rPr lang="en-US" altLang="en-US"/>
            </a:br>
            <a:br>
              <a:rPr lang="en-US"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39940" name="Rectangle 7">
            <a:extLst>
              <a:ext uri="{FF2B5EF4-FFF2-40B4-BE49-F238E27FC236}">
                <a16:creationId xmlns:a16="http://schemas.microsoft.com/office/drawing/2014/main" id="{9568E847-9D0A-73F0-DE50-8EC703C29420}"/>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39941" name="Rectangle 8">
            <a:extLst>
              <a:ext uri="{FF2B5EF4-FFF2-40B4-BE49-F238E27FC236}">
                <a16:creationId xmlns:a16="http://schemas.microsoft.com/office/drawing/2014/main" id="{FC97201A-132C-E46A-6ED0-E93331F37940}"/>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Macintosh HD:Users:freelance:Desktop:UoB_PowerpointSlides_v3-1.jpg">
            <a:extLst>
              <a:ext uri="{FF2B5EF4-FFF2-40B4-BE49-F238E27FC236}">
                <a16:creationId xmlns:a16="http://schemas.microsoft.com/office/drawing/2014/main" id="{73F777CB-418E-F2CE-8DFE-6E3490FEDDB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925" y="-3175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a:extLst>
              <a:ext uri="{FF2B5EF4-FFF2-40B4-BE49-F238E27FC236}">
                <a16:creationId xmlns:a16="http://schemas.microsoft.com/office/drawing/2014/main" id="{41ECEAB7-9FEF-D215-AE65-279417A72C4A}"/>
              </a:ext>
            </a:extLst>
          </p:cNvPr>
          <p:cNvSpPr>
            <a:spLocks noGrp="1" noChangeArrowheads="1"/>
          </p:cNvSpPr>
          <p:nvPr>
            <p:ph type="ctrTitle"/>
          </p:nvPr>
        </p:nvSpPr>
        <p:spPr>
          <a:xfrm>
            <a:off x="4787900" y="1628775"/>
            <a:ext cx="3816350" cy="4392613"/>
          </a:xfrm>
        </p:spPr>
        <p:txBody>
          <a:bodyPr/>
          <a:lstStyle/>
          <a:p>
            <a:br>
              <a:rPr lang="en-US" altLang="en-US"/>
            </a:br>
            <a:br>
              <a:rPr lang="en-US" altLang="en-US"/>
            </a:br>
            <a:r>
              <a:rPr lang="en-US" altLang="en-US"/>
              <a:t>For example, if the dose rate at one metre from a radiation source is 1 mSvhr-1, the dose rate at two metres is reduced to 0.25 mSvhr-1 (1/(2 squared) = 1/4). </a:t>
            </a: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40964" name="Rectangle 7">
            <a:extLst>
              <a:ext uri="{FF2B5EF4-FFF2-40B4-BE49-F238E27FC236}">
                <a16:creationId xmlns:a16="http://schemas.microsoft.com/office/drawing/2014/main" id="{BC208C4E-B035-C0D9-334C-92F3440023C1}"/>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40965" name="Rectangle 8">
            <a:extLst>
              <a:ext uri="{FF2B5EF4-FFF2-40B4-BE49-F238E27FC236}">
                <a16:creationId xmlns:a16="http://schemas.microsoft.com/office/drawing/2014/main" id="{6DBCBB4D-87D4-A381-7E18-E6D533B28B55}"/>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40966" name="Picture 1">
            <a:extLst>
              <a:ext uri="{FF2B5EF4-FFF2-40B4-BE49-F238E27FC236}">
                <a16:creationId xmlns:a16="http://schemas.microsoft.com/office/drawing/2014/main" id="{EA5869AF-1E80-D94C-89CB-CED7DF9C28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349500"/>
            <a:ext cx="37290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Macintosh HD:Users:freelance:Desktop:UoB_PowerpointSlides_v3-1.jpg">
            <a:extLst>
              <a:ext uri="{FF2B5EF4-FFF2-40B4-BE49-F238E27FC236}">
                <a16:creationId xmlns:a16="http://schemas.microsoft.com/office/drawing/2014/main" id="{02429FA5-0FE9-0291-5032-C3A78BF4E5F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2">
            <a:extLst>
              <a:ext uri="{FF2B5EF4-FFF2-40B4-BE49-F238E27FC236}">
                <a16:creationId xmlns:a16="http://schemas.microsoft.com/office/drawing/2014/main" id="{F6549C7F-3557-F691-3B94-7FE253234A7A}"/>
              </a:ext>
            </a:extLst>
          </p:cNvPr>
          <p:cNvSpPr>
            <a:spLocks noGrp="1" noChangeArrowheads="1"/>
          </p:cNvSpPr>
          <p:nvPr>
            <p:ph type="ctrTitle"/>
          </p:nvPr>
        </p:nvSpPr>
        <p:spPr>
          <a:xfrm>
            <a:off x="331788" y="1773238"/>
            <a:ext cx="8432800" cy="4319587"/>
          </a:xfrm>
        </p:spPr>
        <p:txBody>
          <a:bodyPr/>
          <a:lstStyle/>
          <a:p>
            <a:r>
              <a:rPr lang="en-US" altLang="en-US" b="1" u="sng">
                <a:solidFill>
                  <a:srgbClr val="FF0000"/>
                </a:solidFill>
              </a:rPr>
              <a:t>SHIELDING</a:t>
            </a:r>
            <a:r>
              <a:rPr lang="en-US" altLang="en-US"/>
              <a:t> </a:t>
            </a:r>
            <a:br>
              <a:rPr lang="en-US" altLang="en-US"/>
            </a:br>
            <a:br>
              <a:rPr lang="en-US" altLang="en-US"/>
            </a:br>
            <a:br>
              <a:rPr lang="en-US" altLang="en-US"/>
            </a:br>
            <a:br>
              <a:rPr lang="en-US" altLang="en-US"/>
            </a:br>
            <a:r>
              <a:rPr lang="en-US" altLang="en-US"/>
              <a:t>By utilising appropriate shielding, radiation exposure can be reduced significantly. </a:t>
            </a:r>
            <a:br>
              <a:rPr lang="en-US" altLang="en-US"/>
            </a:br>
            <a:br>
              <a:rPr lang="en-US" altLang="en-US"/>
            </a:br>
            <a:r>
              <a:rPr lang="en-US" altLang="en-US"/>
              <a:t>Appropriate shielding depends on the type of radiation.</a:t>
            </a:r>
            <a:br>
              <a:rPr lang="en-US" altLang="en-US"/>
            </a:br>
            <a:br>
              <a:rPr lang="en-US" altLang="en-US"/>
            </a:br>
            <a:r>
              <a:rPr lang="en-US" altLang="en-US"/>
              <a:t>For example, Ni-63 has a weak beta, and requires no shielding, whereas Cs-137 emits gamma radiation and requires heavy shielding, such as lead or concrete blocks. </a:t>
            </a: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41988" name="Rectangle 7">
            <a:extLst>
              <a:ext uri="{FF2B5EF4-FFF2-40B4-BE49-F238E27FC236}">
                <a16:creationId xmlns:a16="http://schemas.microsoft.com/office/drawing/2014/main" id="{3F1A2050-8247-B9BE-3A84-1F6E681ECE87}"/>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41989" name="Rectangle 8">
            <a:extLst>
              <a:ext uri="{FF2B5EF4-FFF2-40B4-BE49-F238E27FC236}">
                <a16:creationId xmlns:a16="http://schemas.microsoft.com/office/drawing/2014/main" id="{F7D67007-B3F6-29C5-6268-7B0D7705AC3D}"/>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41990" name="Picture 1">
            <a:extLst>
              <a:ext uri="{FF2B5EF4-FFF2-40B4-BE49-F238E27FC236}">
                <a16:creationId xmlns:a16="http://schemas.microsoft.com/office/drawing/2014/main" id="{172A4846-CFB0-F7BD-4938-B4363613B9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7713" y="1557338"/>
            <a:ext cx="192722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Macintosh HD:Users:freelance:Desktop:UoB_PowerpointSlides_v3-1.jpg">
            <a:extLst>
              <a:ext uri="{FF2B5EF4-FFF2-40B4-BE49-F238E27FC236}">
                <a16:creationId xmlns:a16="http://schemas.microsoft.com/office/drawing/2014/main" id="{3F082551-38C6-AAC4-2985-61D715F587C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a:extLst>
              <a:ext uri="{FF2B5EF4-FFF2-40B4-BE49-F238E27FC236}">
                <a16:creationId xmlns:a16="http://schemas.microsoft.com/office/drawing/2014/main" id="{08BCFF13-4564-E994-7ED9-E9D3C4D4E240}"/>
              </a:ext>
            </a:extLst>
          </p:cNvPr>
          <p:cNvSpPr>
            <a:spLocks noGrp="1" noChangeArrowheads="1"/>
          </p:cNvSpPr>
          <p:nvPr>
            <p:ph type="ctrTitle"/>
          </p:nvPr>
        </p:nvSpPr>
        <p:spPr/>
        <p:txBody>
          <a:bodyPr/>
          <a:lstStyle/>
          <a:p>
            <a:pPr eaLnBrk="1" hangingPunct="1"/>
            <a:r>
              <a:rPr lang="en-GB" altLang="en-US"/>
              <a:t>The topics covered in this training will include:</a:t>
            </a:r>
            <a:br>
              <a:rPr lang="en-GB" altLang="en-US"/>
            </a:br>
            <a:br>
              <a:rPr lang="en-GB" altLang="en-US"/>
            </a:br>
            <a:endParaRPr lang="en-US" altLang="en-US" b="1" baseline="30000">
              <a:solidFill>
                <a:srgbClr val="000000"/>
              </a:solidFill>
              <a:latin typeface="Arial" panose="020B0604020202020204" pitchFamily="34" charset="0"/>
            </a:endParaRPr>
          </a:p>
        </p:txBody>
      </p:sp>
      <p:sp>
        <p:nvSpPr>
          <p:cNvPr id="18435" name="Rectangle 3">
            <a:extLst>
              <a:ext uri="{FF2B5EF4-FFF2-40B4-BE49-F238E27FC236}">
                <a16:creationId xmlns:a16="http://schemas.microsoft.com/office/drawing/2014/main" id="{1ECAA442-281E-08E6-94AC-4D9C140BDEE3}"/>
              </a:ext>
            </a:extLst>
          </p:cNvPr>
          <p:cNvSpPr>
            <a:spLocks noGrp="1" noChangeArrowheads="1"/>
          </p:cNvSpPr>
          <p:nvPr>
            <p:ph type="subTitle" idx="1"/>
          </p:nvPr>
        </p:nvSpPr>
        <p:spPr>
          <a:xfrm>
            <a:off x="395288" y="2852738"/>
            <a:ext cx="6400800" cy="1752600"/>
          </a:xfrm>
        </p:spPr>
        <p:txBody>
          <a:bodyPr/>
          <a:lstStyle/>
          <a:p>
            <a:pPr eaLnBrk="1" hangingPunct="1">
              <a:defRPr/>
            </a:pPr>
            <a:r>
              <a:rPr lang="en-GB" sz="2500" dirty="0"/>
              <a:t>Introduction to ionising radiation (types, sources, properties) </a:t>
            </a:r>
          </a:p>
          <a:p>
            <a:pPr marL="0" indent="0" eaLnBrk="1" hangingPunct="1">
              <a:buFontTx/>
              <a:buNone/>
              <a:defRPr/>
            </a:pPr>
            <a:endParaRPr lang="en-US" sz="2500" dirty="0"/>
          </a:p>
          <a:p>
            <a:pPr eaLnBrk="1" hangingPunct="1">
              <a:defRPr/>
            </a:pPr>
            <a:r>
              <a:rPr lang="en-GB" sz="2500" dirty="0"/>
              <a:t>Effects of exposure to ionising radiation</a:t>
            </a:r>
          </a:p>
          <a:p>
            <a:pPr marL="0" indent="0" eaLnBrk="1" hangingPunct="1">
              <a:buFontTx/>
              <a:buNone/>
              <a:defRPr/>
            </a:pPr>
            <a:endParaRPr lang="en-GB" sz="2500" dirty="0"/>
          </a:p>
          <a:p>
            <a:pPr eaLnBrk="1" hangingPunct="1">
              <a:defRPr/>
            </a:pPr>
            <a:r>
              <a:rPr lang="en-GB" sz="2500" dirty="0"/>
              <a:t>Monitoring, survey, security and posting requirements </a:t>
            </a:r>
            <a:endParaRPr lang="en-US" sz="2500" dirty="0"/>
          </a:p>
        </p:txBody>
      </p:sp>
      <p:sp>
        <p:nvSpPr>
          <p:cNvPr id="6149" name="Rectangle 7">
            <a:extLst>
              <a:ext uri="{FF2B5EF4-FFF2-40B4-BE49-F238E27FC236}">
                <a16:creationId xmlns:a16="http://schemas.microsoft.com/office/drawing/2014/main" id="{EA8DBDC2-4123-29F3-DA3F-B391533960F8}"/>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6150" name="Rectangle 8">
            <a:extLst>
              <a:ext uri="{FF2B5EF4-FFF2-40B4-BE49-F238E27FC236}">
                <a16:creationId xmlns:a16="http://schemas.microsoft.com/office/drawing/2014/main" id="{8E2F8C5B-BEA5-57CC-BB17-03158629C497}"/>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Macintosh HD:Users:freelance:Desktop:UoB_PowerpointSlides_v3-1.jpg">
            <a:extLst>
              <a:ext uri="{FF2B5EF4-FFF2-40B4-BE49-F238E27FC236}">
                <a16:creationId xmlns:a16="http://schemas.microsoft.com/office/drawing/2014/main" id="{52A42B43-575B-D466-C73F-71D49E935E7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a:extLst>
              <a:ext uri="{FF2B5EF4-FFF2-40B4-BE49-F238E27FC236}">
                <a16:creationId xmlns:a16="http://schemas.microsoft.com/office/drawing/2014/main" id="{094906A2-6FA4-85CC-4252-FA596C0FC32F}"/>
              </a:ext>
            </a:extLst>
          </p:cNvPr>
          <p:cNvSpPr>
            <a:spLocks noGrp="1" noChangeArrowheads="1"/>
          </p:cNvSpPr>
          <p:nvPr>
            <p:ph type="ctrTitle"/>
          </p:nvPr>
        </p:nvSpPr>
        <p:spPr>
          <a:xfrm>
            <a:off x="331788" y="1773238"/>
            <a:ext cx="5103812" cy="4319587"/>
          </a:xfrm>
        </p:spPr>
        <p:txBody>
          <a:bodyPr/>
          <a:lstStyle/>
          <a:p>
            <a:r>
              <a:rPr lang="en-US" altLang="en-US" b="1" i="1"/>
              <a:t>Internal Exposure</a:t>
            </a:r>
            <a:br>
              <a:rPr lang="en-US" altLang="en-US" b="1" i="1"/>
            </a:br>
            <a:br>
              <a:rPr lang="en-GB" altLang="en-US"/>
            </a:br>
            <a:r>
              <a:rPr lang="en-US" altLang="en-US"/>
              <a:t>For sealed sources, internal exposure is controlled by periodic leak tests. </a:t>
            </a:r>
            <a:br>
              <a:rPr lang="en-US" altLang="en-US"/>
            </a:br>
            <a:br>
              <a:rPr lang="en-US" altLang="en-US"/>
            </a:br>
            <a:r>
              <a:rPr lang="en-US" altLang="en-US"/>
              <a:t>The general requirements for leak testing are covered in Regulation 28, IRR 17.</a:t>
            </a: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43012" name="Rectangle 7">
            <a:extLst>
              <a:ext uri="{FF2B5EF4-FFF2-40B4-BE49-F238E27FC236}">
                <a16:creationId xmlns:a16="http://schemas.microsoft.com/office/drawing/2014/main" id="{BC338661-8AB6-267E-CCB6-9B532AA09FCC}"/>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43013" name="Rectangle 8">
            <a:extLst>
              <a:ext uri="{FF2B5EF4-FFF2-40B4-BE49-F238E27FC236}">
                <a16:creationId xmlns:a16="http://schemas.microsoft.com/office/drawing/2014/main" id="{B3C7581B-AA44-ADA9-131D-3B54DC3FBE80}"/>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43014" name="Picture 1">
            <a:extLst>
              <a:ext uri="{FF2B5EF4-FFF2-40B4-BE49-F238E27FC236}">
                <a16:creationId xmlns:a16="http://schemas.microsoft.com/office/drawing/2014/main" id="{701E0305-CE21-9802-1732-1146CAE009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0575" y="2349500"/>
            <a:ext cx="18034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Macintosh HD:Users:freelance:Desktop:UoB_PowerpointSlides_v3-1.jpg">
            <a:extLst>
              <a:ext uri="{FF2B5EF4-FFF2-40B4-BE49-F238E27FC236}">
                <a16:creationId xmlns:a16="http://schemas.microsoft.com/office/drawing/2014/main" id="{33713E31-0C4A-9F7A-9DE7-91BF9236459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
            <a:extLst>
              <a:ext uri="{FF2B5EF4-FFF2-40B4-BE49-F238E27FC236}">
                <a16:creationId xmlns:a16="http://schemas.microsoft.com/office/drawing/2014/main" id="{E094A532-D05A-4851-478D-A5C7E3473C7F}"/>
              </a:ext>
            </a:extLst>
          </p:cNvPr>
          <p:cNvSpPr>
            <a:spLocks noGrp="1" noChangeArrowheads="1"/>
          </p:cNvSpPr>
          <p:nvPr>
            <p:ph type="ctrTitle"/>
          </p:nvPr>
        </p:nvSpPr>
        <p:spPr>
          <a:xfrm>
            <a:off x="331788" y="1773238"/>
            <a:ext cx="7772400" cy="762000"/>
          </a:xfrm>
        </p:spPr>
        <p:txBody>
          <a:bodyPr/>
          <a:lstStyle/>
          <a:p>
            <a:r>
              <a:rPr lang="en-US" altLang="en-US"/>
              <a:t>For most sealed sources, the leak test procedure is:</a:t>
            </a:r>
            <a:br>
              <a:rPr lang="en-US" altLang="en-US"/>
            </a:br>
            <a:br>
              <a:rPr lang="en-GB" altLang="en-US"/>
            </a:br>
            <a:r>
              <a:rPr lang="en-US" altLang="en-US"/>
              <a:t>•	Swab of exit port, shutter or storage container, 	which is sent to the RPA / RWA for analysis</a:t>
            </a:r>
            <a:br>
              <a:rPr lang="en-US" altLang="en-US"/>
            </a:br>
            <a:br>
              <a:rPr lang="en-GB" altLang="en-US"/>
            </a:br>
            <a:r>
              <a:rPr lang="en-US" altLang="en-US"/>
              <a:t>• 	A source is considered to be leaking when the 	leak test shows greater than 200 Bq removable 	contamination (likely to be greater than x2 	background count</a:t>
            </a: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44036" name="Rectangle 7">
            <a:extLst>
              <a:ext uri="{FF2B5EF4-FFF2-40B4-BE49-F238E27FC236}">
                <a16:creationId xmlns:a16="http://schemas.microsoft.com/office/drawing/2014/main" id="{64113D03-1614-D2C7-26D0-AE0C08489A86}"/>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44037" name="Rectangle 8">
            <a:extLst>
              <a:ext uri="{FF2B5EF4-FFF2-40B4-BE49-F238E27FC236}">
                <a16:creationId xmlns:a16="http://schemas.microsoft.com/office/drawing/2014/main" id="{1DD92EC0-C4C4-9C13-4B4A-4EEB41F0C918}"/>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Macintosh HD:Users:freelance:Desktop:UoB_PowerpointSlides_v3-1.jpg">
            <a:extLst>
              <a:ext uri="{FF2B5EF4-FFF2-40B4-BE49-F238E27FC236}">
                <a16:creationId xmlns:a16="http://schemas.microsoft.com/office/drawing/2014/main" id="{946D9251-3411-6C22-C9DE-7F4B03820B2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a:extLst>
              <a:ext uri="{FF2B5EF4-FFF2-40B4-BE49-F238E27FC236}">
                <a16:creationId xmlns:a16="http://schemas.microsoft.com/office/drawing/2014/main" id="{E88904CF-8D15-F211-33BF-1E66628FD4E3}"/>
              </a:ext>
            </a:extLst>
          </p:cNvPr>
          <p:cNvSpPr>
            <a:spLocks noGrp="1" noChangeArrowheads="1"/>
          </p:cNvSpPr>
          <p:nvPr>
            <p:ph type="ctrTitle"/>
          </p:nvPr>
        </p:nvSpPr>
        <p:spPr>
          <a:xfrm>
            <a:off x="331788" y="1773238"/>
            <a:ext cx="7772400" cy="762000"/>
          </a:xfrm>
        </p:spPr>
        <p:txBody>
          <a:bodyPr/>
          <a:lstStyle/>
          <a:p>
            <a:br>
              <a:rPr lang="en-GB" altLang="en-US"/>
            </a:br>
            <a:r>
              <a:rPr lang="en-US" altLang="en-US"/>
              <a:t>• 	</a:t>
            </a:r>
            <a:r>
              <a:rPr lang="en-GB" altLang="en-US"/>
              <a:t>Leak tests must be performed every year for sources 	which are outside of manufacturer’s guarantee, 	otherwise every 2 years up to manufacturer’s 	guarantee</a:t>
            </a:r>
            <a:br>
              <a:rPr lang="en-GB" altLang="en-US"/>
            </a:br>
            <a:br>
              <a:rPr lang="en-US" altLang="en-US"/>
            </a:br>
            <a:r>
              <a:rPr lang="en-US" altLang="en-US"/>
              <a:t>•	Records of leak tests must be maintained for at 	least two years after disposal of any sealed 	source.</a:t>
            </a: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45060" name="Rectangle 7">
            <a:extLst>
              <a:ext uri="{FF2B5EF4-FFF2-40B4-BE49-F238E27FC236}">
                <a16:creationId xmlns:a16="http://schemas.microsoft.com/office/drawing/2014/main" id="{573681F9-1515-1855-0055-435D87F2AE1F}"/>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45061" name="Rectangle 8">
            <a:extLst>
              <a:ext uri="{FF2B5EF4-FFF2-40B4-BE49-F238E27FC236}">
                <a16:creationId xmlns:a16="http://schemas.microsoft.com/office/drawing/2014/main" id="{9651659D-9AE5-E9F5-D420-6416AE61446A}"/>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Macintosh HD:Users:freelance:Desktop:UoB_PowerpointSlides_v3-1.jpg">
            <a:extLst>
              <a:ext uri="{FF2B5EF4-FFF2-40B4-BE49-F238E27FC236}">
                <a16:creationId xmlns:a16="http://schemas.microsoft.com/office/drawing/2014/main" id="{B91F31CB-67CA-AE92-F265-024F21430C6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925"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2">
            <a:extLst>
              <a:ext uri="{FF2B5EF4-FFF2-40B4-BE49-F238E27FC236}">
                <a16:creationId xmlns:a16="http://schemas.microsoft.com/office/drawing/2014/main" id="{038DB1AC-4706-B156-FAA9-99570817004B}"/>
              </a:ext>
            </a:extLst>
          </p:cNvPr>
          <p:cNvSpPr>
            <a:spLocks noGrp="1" noChangeArrowheads="1"/>
          </p:cNvSpPr>
          <p:nvPr>
            <p:ph type="ctrTitle"/>
          </p:nvPr>
        </p:nvSpPr>
        <p:spPr>
          <a:xfrm>
            <a:off x="323850" y="1773238"/>
            <a:ext cx="6278563" cy="4248150"/>
          </a:xfrm>
        </p:spPr>
        <p:txBody>
          <a:bodyPr/>
          <a:lstStyle/>
          <a:p>
            <a:r>
              <a:rPr lang="en-US" altLang="en-US" b="1">
                <a:solidFill>
                  <a:srgbClr val="00B0F0"/>
                </a:solidFill>
              </a:rPr>
              <a:t>Examples of Radiation Sources</a:t>
            </a:r>
            <a:br>
              <a:rPr lang="en-US" altLang="en-US" b="1">
                <a:solidFill>
                  <a:srgbClr val="00B0F0"/>
                </a:solidFill>
              </a:rPr>
            </a:br>
            <a:br>
              <a:rPr lang="en-GB" altLang="en-US" b="1"/>
            </a:br>
            <a:r>
              <a:rPr lang="en-GB" altLang="en-US" b="1" i="1"/>
              <a:t>Unsealed Sources of </a:t>
            </a:r>
            <a:br>
              <a:rPr lang="en-GB" altLang="en-US" b="1" i="1"/>
            </a:br>
            <a:r>
              <a:rPr lang="en-GB" altLang="en-US" b="1" i="1"/>
              <a:t>Radioactive Material</a:t>
            </a:r>
            <a:br>
              <a:rPr lang="en-GB" altLang="en-US" b="1" i="1"/>
            </a:br>
            <a:br>
              <a:rPr lang="en-GB" altLang="en-US"/>
            </a:br>
            <a:br>
              <a:rPr lang="en-GB" altLang="en-US"/>
            </a:br>
            <a:r>
              <a:rPr lang="en-GB" altLang="en-US"/>
              <a:t>Unsealed radioactive material requires personal protective clothing (e.g., safety specs, lab coat and gloves). </a:t>
            </a: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46084" name="Rectangle 7">
            <a:extLst>
              <a:ext uri="{FF2B5EF4-FFF2-40B4-BE49-F238E27FC236}">
                <a16:creationId xmlns:a16="http://schemas.microsoft.com/office/drawing/2014/main" id="{CD2EE7FF-6D25-2530-A8DB-2E4E1B7810AA}"/>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46085" name="Rectangle 8">
            <a:extLst>
              <a:ext uri="{FF2B5EF4-FFF2-40B4-BE49-F238E27FC236}">
                <a16:creationId xmlns:a16="http://schemas.microsoft.com/office/drawing/2014/main" id="{9526075A-3B0E-91B4-2F7C-0E9331EE6A83}"/>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46086" name="Picture 1">
            <a:extLst>
              <a:ext uri="{FF2B5EF4-FFF2-40B4-BE49-F238E27FC236}">
                <a16:creationId xmlns:a16="http://schemas.microsoft.com/office/drawing/2014/main" id="{7785B34D-4A3B-BDE5-7124-013D44A02C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2133600"/>
            <a:ext cx="17287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Macintosh HD:Users:freelance:Desktop:UoB_PowerpointSlides_v3-1.jpg">
            <a:extLst>
              <a:ext uri="{FF2B5EF4-FFF2-40B4-BE49-F238E27FC236}">
                <a16:creationId xmlns:a16="http://schemas.microsoft.com/office/drawing/2014/main" id="{7F6B16E8-D0FE-5F4D-0606-C8845A96A4B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a:extLst>
              <a:ext uri="{FF2B5EF4-FFF2-40B4-BE49-F238E27FC236}">
                <a16:creationId xmlns:a16="http://schemas.microsoft.com/office/drawing/2014/main" id="{DF336FDF-52D1-8720-D3CD-B31BC42E71A2}"/>
              </a:ext>
            </a:extLst>
          </p:cNvPr>
          <p:cNvSpPr>
            <a:spLocks noGrp="1" noChangeArrowheads="1"/>
          </p:cNvSpPr>
          <p:nvPr>
            <p:ph type="ctrTitle"/>
          </p:nvPr>
        </p:nvSpPr>
        <p:spPr>
          <a:xfrm>
            <a:off x="4572000" y="1773238"/>
            <a:ext cx="3524250" cy="4086225"/>
          </a:xfrm>
        </p:spPr>
        <p:txBody>
          <a:bodyPr/>
          <a:lstStyle/>
          <a:p>
            <a:r>
              <a:rPr lang="en-GB" altLang="en-US"/>
              <a:t>While working with unsealed radioactive material, precautions must be made against the spread of contamination, such as constantly surveying while working with unsealed radioactive material, and use of disposable bench paper around the work area. </a:t>
            </a: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47108" name="Rectangle 7">
            <a:extLst>
              <a:ext uri="{FF2B5EF4-FFF2-40B4-BE49-F238E27FC236}">
                <a16:creationId xmlns:a16="http://schemas.microsoft.com/office/drawing/2014/main" id="{AE0FF32F-ABE4-5BE4-1B1C-D351BC38114C}"/>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47109" name="Rectangle 8">
            <a:extLst>
              <a:ext uri="{FF2B5EF4-FFF2-40B4-BE49-F238E27FC236}">
                <a16:creationId xmlns:a16="http://schemas.microsoft.com/office/drawing/2014/main" id="{F4A39B37-36D4-24D2-8938-0B2BBE26483B}"/>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47110" name="Picture 1">
            <a:extLst>
              <a:ext uri="{FF2B5EF4-FFF2-40B4-BE49-F238E27FC236}">
                <a16:creationId xmlns:a16="http://schemas.microsoft.com/office/drawing/2014/main" id="{AFA3DD74-080A-4418-2F92-7FAA345410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349500"/>
            <a:ext cx="33591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Macintosh HD:Users:freelance:Desktop:UoB_PowerpointSlides_v3-1.jpg">
            <a:extLst>
              <a:ext uri="{FF2B5EF4-FFF2-40B4-BE49-F238E27FC236}">
                <a16:creationId xmlns:a16="http://schemas.microsoft.com/office/drawing/2014/main" id="{E7F36F88-0F40-64E8-EE13-B6AEA62C4E6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a:extLst>
              <a:ext uri="{FF2B5EF4-FFF2-40B4-BE49-F238E27FC236}">
                <a16:creationId xmlns:a16="http://schemas.microsoft.com/office/drawing/2014/main" id="{42517A03-E385-CE49-B6EE-4911CBB661AF}"/>
              </a:ext>
            </a:extLst>
          </p:cNvPr>
          <p:cNvSpPr>
            <a:spLocks noGrp="1" noChangeArrowheads="1"/>
          </p:cNvSpPr>
          <p:nvPr>
            <p:ph type="ctrTitle"/>
          </p:nvPr>
        </p:nvSpPr>
        <p:spPr>
          <a:xfrm>
            <a:off x="323850" y="1773238"/>
            <a:ext cx="5543550" cy="2533650"/>
          </a:xfrm>
        </p:spPr>
        <p:txBody>
          <a:bodyPr/>
          <a:lstStyle/>
          <a:p>
            <a:r>
              <a:rPr lang="en-GB" altLang="en-US"/>
              <a:t>Equipment may become contaminated, such as pipettes, centrifuges, and glassware. There is usually a designated waste bin for radioactive waste.</a:t>
            </a:r>
            <a:br>
              <a:rPr lang="en-GB" altLang="en-US"/>
            </a:br>
            <a:br>
              <a:rPr lang="en-GB" altLang="en-US"/>
            </a:br>
            <a:r>
              <a:rPr lang="en-GB" altLang="en-US"/>
              <a:t>All unsealed radioactive material is a potential internal radiation hazard (e.g., it can be inhaled, ingested or absorbed through the skin, leading to dangerous exposure to internal organs). </a:t>
            </a: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48132" name="Rectangle 7">
            <a:extLst>
              <a:ext uri="{FF2B5EF4-FFF2-40B4-BE49-F238E27FC236}">
                <a16:creationId xmlns:a16="http://schemas.microsoft.com/office/drawing/2014/main" id="{866F3FFC-2671-2CE8-D16D-00EBA4637A2C}"/>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48133" name="Rectangle 8">
            <a:extLst>
              <a:ext uri="{FF2B5EF4-FFF2-40B4-BE49-F238E27FC236}">
                <a16:creationId xmlns:a16="http://schemas.microsoft.com/office/drawing/2014/main" id="{096251C3-17EB-91E5-030C-F9718A21FDBC}"/>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48134" name="Picture 1">
            <a:extLst>
              <a:ext uri="{FF2B5EF4-FFF2-40B4-BE49-F238E27FC236}">
                <a16:creationId xmlns:a16="http://schemas.microsoft.com/office/drawing/2014/main" id="{0C2BFDBE-FE7C-152D-1D03-807DC7D4CF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5038" y="2192338"/>
            <a:ext cx="3097212"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Macintosh HD:Users:freelance:Desktop:UoB_PowerpointSlides_v3-1.jpg">
            <a:extLst>
              <a:ext uri="{FF2B5EF4-FFF2-40B4-BE49-F238E27FC236}">
                <a16:creationId xmlns:a16="http://schemas.microsoft.com/office/drawing/2014/main" id="{75F5CA77-A7D5-3E8F-2C9B-616EB548D9D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a:extLst>
              <a:ext uri="{FF2B5EF4-FFF2-40B4-BE49-F238E27FC236}">
                <a16:creationId xmlns:a16="http://schemas.microsoft.com/office/drawing/2014/main" id="{29E2B845-DB13-61B6-BC28-25BD1A2C8160}"/>
              </a:ext>
            </a:extLst>
          </p:cNvPr>
          <p:cNvSpPr>
            <a:spLocks noGrp="1" noChangeArrowheads="1"/>
          </p:cNvSpPr>
          <p:nvPr>
            <p:ph type="ctrTitle"/>
          </p:nvPr>
        </p:nvSpPr>
        <p:spPr>
          <a:xfrm>
            <a:off x="323850" y="1773238"/>
            <a:ext cx="7772400" cy="762000"/>
          </a:xfrm>
        </p:spPr>
        <p:txBody>
          <a:bodyPr/>
          <a:lstStyle/>
          <a:p>
            <a:r>
              <a:rPr lang="en-GB" altLang="en-US"/>
              <a:t>Some isotopes also pose an external radiation hazard (e.g., P-32, Cs-137), and so shielding must be provided while working with this material to protect against exposure to the radiation field. </a:t>
            </a:r>
            <a:br>
              <a:rPr lang="en-GB" altLang="en-US"/>
            </a:br>
            <a:br>
              <a:rPr lang="en-GB" altLang="en-US"/>
            </a:br>
            <a:r>
              <a:rPr lang="en-GB" altLang="en-US"/>
              <a:t>Isotopes such as C-14 and H-3 emit such low energy beta radiation they can be safely handled without concern to external radiation exposure.</a:t>
            </a: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49156" name="Rectangle 7">
            <a:extLst>
              <a:ext uri="{FF2B5EF4-FFF2-40B4-BE49-F238E27FC236}">
                <a16:creationId xmlns:a16="http://schemas.microsoft.com/office/drawing/2014/main" id="{F87CE69D-CAE7-D53B-2E3B-AE4E4E452992}"/>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49157" name="Rectangle 8">
            <a:extLst>
              <a:ext uri="{FF2B5EF4-FFF2-40B4-BE49-F238E27FC236}">
                <a16:creationId xmlns:a16="http://schemas.microsoft.com/office/drawing/2014/main" id="{E0D5B8A6-A5AA-8098-D9CE-922F95DC5E12}"/>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Macintosh HD:Users:freelance:Desktop:UoB_PowerpointSlides_v3-1.jpg">
            <a:extLst>
              <a:ext uri="{FF2B5EF4-FFF2-40B4-BE49-F238E27FC236}">
                <a16:creationId xmlns:a16="http://schemas.microsoft.com/office/drawing/2014/main" id="{9E5CE227-A1E8-6191-CBDC-51FAECCE999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a:extLst>
              <a:ext uri="{FF2B5EF4-FFF2-40B4-BE49-F238E27FC236}">
                <a16:creationId xmlns:a16="http://schemas.microsoft.com/office/drawing/2014/main" id="{28806F81-6230-2E29-104F-FB7E60B43EAE}"/>
              </a:ext>
            </a:extLst>
          </p:cNvPr>
          <p:cNvSpPr>
            <a:spLocks noGrp="1" noChangeArrowheads="1"/>
          </p:cNvSpPr>
          <p:nvPr>
            <p:ph type="ctrTitle"/>
          </p:nvPr>
        </p:nvSpPr>
        <p:spPr>
          <a:xfrm>
            <a:off x="323850" y="1773238"/>
            <a:ext cx="7772400" cy="762000"/>
          </a:xfrm>
        </p:spPr>
        <p:txBody>
          <a:bodyPr/>
          <a:lstStyle/>
          <a:p>
            <a:r>
              <a:rPr lang="en-GB" altLang="en-US" b="1" i="1"/>
              <a:t>Sealed Sources of Radioactive Material</a:t>
            </a:r>
            <a:br>
              <a:rPr lang="en-GB" altLang="en-US" b="1" i="1"/>
            </a:br>
            <a:br>
              <a:rPr lang="en-GB" altLang="en-US"/>
            </a:br>
            <a:br>
              <a:rPr lang="en-GB" altLang="en-US"/>
            </a:br>
            <a:r>
              <a:rPr lang="en-GB" altLang="en-US"/>
              <a:t>Protective clothing and routine surveys are usually not required when working around sealed sources. </a:t>
            </a:r>
            <a:br>
              <a:rPr lang="en-GB" altLang="en-US"/>
            </a:br>
            <a:br>
              <a:rPr lang="en-GB" altLang="en-US"/>
            </a:br>
            <a:r>
              <a:rPr lang="en-GB" altLang="en-US"/>
              <a:t>There is very little chance material will leak under normal operating conditions, so the risk of contamination is very small, and there is very little risk of internal exposure, such as through ingestion of radioactive material.</a:t>
            </a: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50180" name="Rectangle 7">
            <a:extLst>
              <a:ext uri="{FF2B5EF4-FFF2-40B4-BE49-F238E27FC236}">
                <a16:creationId xmlns:a16="http://schemas.microsoft.com/office/drawing/2014/main" id="{52E2CCAE-255F-6EFB-872C-7534E6B42F5A}"/>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50181" name="Rectangle 8">
            <a:extLst>
              <a:ext uri="{FF2B5EF4-FFF2-40B4-BE49-F238E27FC236}">
                <a16:creationId xmlns:a16="http://schemas.microsoft.com/office/drawing/2014/main" id="{16CFDF21-656A-995B-8B65-1E5E963C659B}"/>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50182" name="Picture 1">
            <a:extLst>
              <a:ext uri="{FF2B5EF4-FFF2-40B4-BE49-F238E27FC236}">
                <a16:creationId xmlns:a16="http://schemas.microsoft.com/office/drawing/2014/main" id="{FD13FCE1-0998-A062-319D-C56D81E3E9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7725" y="1557338"/>
            <a:ext cx="9525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Macintosh HD:Users:freelance:Desktop:UoB_PowerpointSlides_v3-1.jpg">
            <a:extLst>
              <a:ext uri="{FF2B5EF4-FFF2-40B4-BE49-F238E27FC236}">
                <a16:creationId xmlns:a16="http://schemas.microsoft.com/office/drawing/2014/main" id="{C9C86A0E-F8DD-9814-B82D-A61D33CA9D0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2">
            <a:extLst>
              <a:ext uri="{FF2B5EF4-FFF2-40B4-BE49-F238E27FC236}">
                <a16:creationId xmlns:a16="http://schemas.microsoft.com/office/drawing/2014/main" id="{8208F58B-C4DF-874E-80D2-D51F1410536D}"/>
              </a:ext>
            </a:extLst>
          </p:cNvPr>
          <p:cNvSpPr>
            <a:spLocks noGrp="1" noChangeArrowheads="1"/>
          </p:cNvSpPr>
          <p:nvPr>
            <p:ph type="ctrTitle"/>
          </p:nvPr>
        </p:nvSpPr>
        <p:spPr>
          <a:xfrm>
            <a:off x="323850" y="1773238"/>
            <a:ext cx="7772400" cy="762000"/>
          </a:xfrm>
        </p:spPr>
        <p:txBody>
          <a:bodyPr/>
          <a:lstStyle/>
          <a:p>
            <a:r>
              <a:rPr lang="en-GB" altLang="en-US"/>
              <a:t>However, any sealed source, regardless of which isotope is used, has the potential to be a hazard if it leaks, so each source should be regularly checked for leakage.</a:t>
            </a:r>
            <a:br>
              <a:rPr lang="en-GB" altLang="en-US"/>
            </a:br>
            <a:br>
              <a:rPr lang="en-GB" altLang="en-US"/>
            </a:br>
            <a:r>
              <a:rPr lang="en-GB" altLang="en-US"/>
              <a:t>External exposure to ionising radiation is possible with gamma and neutron emitting sources. </a:t>
            </a:r>
            <a:br>
              <a:rPr lang="en-GB" altLang="en-US"/>
            </a:br>
            <a:br>
              <a:rPr lang="en-GB" altLang="en-US"/>
            </a:br>
            <a:r>
              <a:rPr lang="en-GB" altLang="en-US"/>
              <a:t>If significant radiation levels are emitted from a source, operators are required to wear personal dosimeters, such as a film or thermo luminescent badge, to monitor exposure to the radiation field.</a:t>
            </a: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51204" name="Rectangle 7">
            <a:extLst>
              <a:ext uri="{FF2B5EF4-FFF2-40B4-BE49-F238E27FC236}">
                <a16:creationId xmlns:a16="http://schemas.microsoft.com/office/drawing/2014/main" id="{688742DC-4EA2-C66E-462F-16E2C2BA4F7B}"/>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51205" name="Rectangle 8">
            <a:extLst>
              <a:ext uri="{FF2B5EF4-FFF2-40B4-BE49-F238E27FC236}">
                <a16:creationId xmlns:a16="http://schemas.microsoft.com/office/drawing/2014/main" id="{38F35483-B6E3-0A9B-DD7B-1098745EEC76}"/>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Macintosh HD:Users:freelance:Desktop:UoB_PowerpointSlides_v3-1.jpg">
            <a:extLst>
              <a:ext uri="{FF2B5EF4-FFF2-40B4-BE49-F238E27FC236}">
                <a16:creationId xmlns:a16="http://schemas.microsoft.com/office/drawing/2014/main" id="{59E638B6-BB8E-D24C-C48B-ABD35B0F104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a:extLst>
              <a:ext uri="{FF2B5EF4-FFF2-40B4-BE49-F238E27FC236}">
                <a16:creationId xmlns:a16="http://schemas.microsoft.com/office/drawing/2014/main" id="{1ED9BFB0-E477-1DED-CB09-A8CAAC7673C4}"/>
              </a:ext>
            </a:extLst>
          </p:cNvPr>
          <p:cNvSpPr>
            <a:spLocks noGrp="1" noChangeArrowheads="1"/>
          </p:cNvSpPr>
          <p:nvPr>
            <p:ph type="ctrTitle"/>
          </p:nvPr>
        </p:nvSpPr>
        <p:spPr>
          <a:xfrm>
            <a:off x="323850" y="1773238"/>
            <a:ext cx="7772400" cy="762000"/>
          </a:xfrm>
        </p:spPr>
        <p:txBody>
          <a:bodyPr/>
          <a:lstStyle/>
          <a:p>
            <a:r>
              <a:rPr lang="en-GB" altLang="en-US"/>
              <a:t>The Ni-63 sources inside an ECD cell produce such low energy beta radiation they have no external radiation risk, and in fact no radiation above natural background can even be detected outside an ECD cell.</a:t>
            </a: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52228" name="Rectangle 7">
            <a:extLst>
              <a:ext uri="{FF2B5EF4-FFF2-40B4-BE49-F238E27FC236}">
                <a16:creationId xmlns:a16="http://schemas.microsoft.com/office/drawing/2014/main" id="{105F87A0-A3D3-B2EE-4A9F-FD6B0C87FDB4}"/>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52229" name="Rectangle 8">
            <a:extLst>
              <a:ext uri="{FF2B5EF4-FFF2-40B4-BE49-F238E27FC236}">
                <a16:creationId xmlns:a16="http://schemas.microsoft.com/office/drawing/2014/main" id="{A4A35A8C-25D0-8DC0-3E42-C1508C6F0C96}"/>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52230" name="Picture 2">
            <a:extLst>
              <a:ext uri="{FF2B5EF4-FFF2-40B4-BE49-F238E27FC236}">
                <a16:creationId xmlns:a16="http://schemas.microsoft.com/office/drawing/2014/main" id="{38F49961-AAC0-273A-C6D3-01448DAD16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500438"/>
            <a:ext cx="230981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Macintosh HD:Users:freelance:Desktop:UoB_PowerpointSlides_v3-1.jpg">
            <a:extLst>
              <a:ext uri="{FF2B5EF4-FFF2-40B4-BE49-F238E27FC236}">
                <a16:creationId xmlns:a16="http://schemas.microsoft.com/office/drawing/2014/main" id="{0465F141-D30F-CD6B-6971-B411018BFD9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5F98F6DC-3873-2A3A-CFE9-6FD18BD82D4A}"/>
              </a:ext>
            </a:extLst>
          </p:cNvPr>
          <p:cNvSpPr>
            <a:spLocks noGrp="1" noChangeArrowheads="1"/>
          </p:cNvSpPr>
          <p:nvPr>
            <p:ph type="ctrTitle"/>
          </p:nvPr>
        </p:nvSpPr>
        <p:spPr>
          <a:xfrm>
            <a:off x="330200" y="1773238"/>
            <a:ext cx="7772400" cy="762000"/>
          </a:xfrm>
        </p:spPr>
        <p:txBody>
          <a:bodyPr/>
          <a:lstStyle/>
          <a:p>
            <a:pPr eaLnBrk="1" hangingPunct="1"/>
            <a:br>
              <a:rPr lang="en-GB" altLang="en-US"/>
            </a:br>
            <a:br>
              <a:rPr lang="en-GB" altLang="en-US"/>
            </a:br>
            <a:br>
              <a:rPr lang="en-GB" altLang="en-US"/>
            </a:br>
            <a:r>
              <a:rPr lang="en-GB" altLang="en-US"/>
              <a:t>All training (including further local training embracing risk assessment and standard operating procedures and refresher training) must be formally recorded using a suitable record of training form.</a:t>
            </a:r>
          </a:p>
        </p:txBody>
      </p:sp>
      <p:sp>
        <p:nvSpPr>
          <p:cNvPr id="7172" name="Rectangle 7">
            <a:extLst>
              <a:ext uri="{FF2B5EF4-FFF2-40B4-BE49-F238E27FC236}">
                <a16:creationId xmlns:a16="http://schemas.microsoft.com/office/drawing/2014/main" id="{9A2ED760-75C0-7A1B-A49B-95D793F2CA5F}"/>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7173" name="Rectangle 8">
            <a:extLst>
              <a:ext uri="{FF2B5EF4-FFF2-40B4-BE49-F238E27FC236}">
                <a16:creationId xmlns:a16="http://schemas.microsoft.com/office/drawing/2014/main" id="{44DD3812-5577-B253-650F-339C8BF777E3}"/>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Macintosh HD:Users:freelance:Desktop:UoB_PowerpointSlides_v3-1.jpg">
            <a:extLst>
              <a:ext uri="{FF2B5EF4-FFF2-40B4-BE49-F238E27FC236}">
                <a16:creationId xmlns:a16="http://schemas.microsoft.com/office/drawing/2014/main" id="{6BF74D3E-B91B-B668-425A-D116BAB2DE4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4445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a:extLst>
              <a:ext uri="{FF2B5EF4-FFF2-40B4-BE49-F238E27FC236}">
                <a16:creationId xmlns:a16="http://schemas.microsoft.com/office/drawing/2014/main" id="{0785BB78-9850-F207-83DE-E00F66E4DC2A}"/>
              </a:ext>
            </a:extLst>
          </p:cNvPr>
          <p:cNvSpPr>
            <a:spLocks noGrp="1" noChangeArrowheads="1"/>
          </p:cNvSpPr>
          <p:nvPr>
            <p:ph type="ctrTitle"/>
          </p:nvPr>
        </p:nvSpPr>
        <p:spPr>
          <a:xfrm>
            <a:off x="323850" y="1773238"/>
            <a:ext cx="4895850" cy="4319587"/>
          </a:xfrm>
        </p:spPr>
        <p:txBody>
          <a:bodyPr/>
          <a:lstStyle/>
          <a:p>
            <a:r>
              <a:rPr lang="en-GB" altLang="en-US" b="1" i="1"/>
              <a:t>X-Ray Machines</a:t>
            </a:r>
            <a:br>
              <a:rPr lang="en-GB" altLang="en-US" b="1" i="1"/>
            </a:br>
            <a:br>
              <a:rPr lang="en-GB" altLang="en-US"/>
            </a:br>
            <a:r>
              <a:rPr lang="en-GB" altLang="en-US"/>
              <a:t>X-ray machines only produce ionising radiation when they are energised. </a:t>
            </a:r>
            <a:br>
              <a:rPr lang="en-GB" altLang="en-US"/>
            </a:br>
            <a:br>
              <a:rPr lang="en-GB" altLang="en-US"/>
            </a:br>
            <a:br>
              <a:rPr lang="en-GB" altLang="en-US"/>
            </a:br>
            <a:br>
              <a:rPr lang="en-GB" altLang="en-US"/>
            </a:br>
            <a:r>
              <a:rPr lang="en-GB" altLang="en-US"/>
              <a:t>Appropriate warning lights indicate when the machine is in operation.</a:t>
            </a: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53252" name="Rectangle 7">
            <a:extLst>
              <a:ext uri="{FF2B5EF4-FFF2-40B4-BE49-F238E27FC236}">
                <a16:creationId xmlns:a16="http://schemas.microsoft.com/office/drawing/2014/main" id="{CC470C4C-A4A4-7F8A-82BF-42E4DDEDCA68}"/>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53253" name="Rectangle 8">
            <a:extLst>
              <a:ext uri="{FF2B5EF4-FFF2-40B4-BE49-F238E27FC236}">
                <a16:creationId xmlns:a16="http://schemas.microsoft.com/office/drawing/2014/main" id="{AE6089D6-92FC-1E66-6033-3D81723C90E7}"/>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53254" name="Picture 1">
            <a:extLst>
              <a:ext uri="{FF2B5EF4-FFF2-40B4-BE49-F238E27FC236}">
                <a16:creationId xmlns:a16="http://schemas.microsoft.com/office/drawing/2014/main" id="{D214B1E9-7D01-15B9-CFF9-E0504A7288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76475"/>
            <a:ext cx="220662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2">
            <a:extLst>
              <a:ext uri="{FF2B5EF4-FFF2-40B4-BE49-F238E27FC236}">
                <a16:creationId xmlns:a16="http://schemas.microsoft.com/office/drawing/2014/main" id="{5FA0B055-9A85-9260-06D7-3F005587071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4332288"/>
            <a:ext cx="15113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Macintosh HD:Users:freelance:Desktop:UoB_PowerpointSlides_v3-1.jpg">
            <a:extLst>
              <a:ext uri="{FF2B5EF4-FFF2-40B4-BE49-F238E27FC236}">
                <a16:creationId xmlns:a16="http://schemas.microsoft.com/office/drawing/2014/main" id="{E35ED708-95ED-5275-FC67-79C55B7611E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2">
            <a:extLst>
              <a:ext uri="{FF2B5EF4-FFF2-40B4-BE49-F238E27FC236}">
                <a16:creationId xmlns:a16="http://schemas.microsoft.com/office/drawing/2014/main" id="{9BA7F433-D0AD-65F2-71B4-490812D05C55}"/>
              </a:ext>
            </a:extLst>
          </p:cNvPr>
          <p:cNvSpPr>
            <a:spLocks noGrp="1" noChangeArrowheads="1"/>
          </p:cNvSpPr>
          <p:nvPr>
            <p:ph type="ctrTitle"/>
          </p:nvPr>
        </p:nvSpPr>
        <p:spPr>
          <a:xfrm>
            <a:off x="323850" y="1773238"/>
            <a:ext cx="7772400" cy="762000"/>
          </a:xfrm>
        </p:spPr>
        <p:txBody>
          <a:bodyPr/>
          <a:lstStyle/>
          <a:p>
            <a:r>
              <a:rPr lang="en-US" altLang="en-US" b="1">
                <a:solidFill>
                  <a:srgbClr val="00B0F0"/>
                </a:solidFill>
              </a:rPr>
              <a:t>Naturally Occurring Ionising Radiation</a:t>
            </a:r>
            <a:br>
              <a:rPr lang="en-US" altLang="en-US" b="1">
                <a:solidFill>
                  <a:srgbClr val="00B0F0"/>
                </a:solidFill>
              </a:rPr>
            </a:br>
            <a:br>
              <a:rPr lang="en-GB" altLang="en-US" b="1"/>
            </a:br>
            <a:br>
              <a:rPr lang="en-GB" altLang="en-US"/>
            </a:br>
            <a:r>
              <a:rPr lang="en-GB" altLang="en-US"/>
              <a:t>Natural background radiation comes from two primary sources: cosmic radiation and terrestrial sources.</a:t>
            </a:r>
            <a:br>
              <a:rPr lang="en-GB" altLang="en-US"/>
            </a:br>
            <a:br>
              <a:rPr lang="en-GB" altLang="en-US"/>
            </a:br>
            <a:r>
              <a:rPr lang="en-GB" altLang="en-US"/>
              <a:t>A much lower level of background radiation comes from human sources e.g., medical, occupational, nuclear discharges, etc.</a:t>
            </a: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54276" name="Rectangle 7">
            <a:extLst>
              <a:ext uri="{FF2B5EF4-FFF2-40B4-BE49-F238E27FC236}">
                <a16:creationId xmlns:a16="http://schemas.microsoft.com/office/drawing/2014/main" id="{D89F7282-EE60-2B6A-0CC4-9574EE861012}"/>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54277" name="Rectangle 8">
            <a:extLst>
              <a:ext uri="{FF2B5EF4-FFF2-40B4-BE49-F238E27FC236}">
                <a16:creationId xmlns:a16="http://schemas.microsoft.com/office/drawing/2014/main" id="{56B18E14-0A73-B72E-B396-998D29F53FFA}"/>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Macintosh HD:Users:freelance:Desktop:UoB_PowerpointSlides_v3-1.jpg">
            <a:extLst>
              <a:ext uri="{FF2B5EF4-FFF2-40B4-BE49-F238E27FC236}">
                <a16:creationId xmlns:a16="http://schemas.microsoft.com/office/drawing/2014/main" id="{C0A41F62-1E0C-63B1-D3F2-404BB256E57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a:extLst>
              <a:ext uri="{FF2B5EF4-FFF2-40B4-BE49-F238E27FC236}">
                <a16:creationId xmlns:a16="http://schemas.microsoft.com/office/drawing/2014/main" id="{6F65ABA5-9283-2990-B76D-D93DA33F6415}"/>
              </a:ext>
            </a:extLst>
          </p:cNvPr>
          <p:cNvSpPr>
            <a:spLocks noGrp="1" noChangeArrowheads="1"/>
          </p:cNvSpPr>
          <p:nvPr>
            <p:ph type="ctrTitle"/>
          </p:nvPr>
        </p:nvSpPr>
        <p:spPr>
          <a:xfrm>
            <a:off x="323850" y="1773238"/>
            <a:ext cx="7772400" cy="762000"/>
          </a:xfrm>
        </p:spPr>
        <p:txBody>
          <a:bodyPr/>
          <a:lstStyle/>
          <a:p>
            <a:r>
              <a:rPr lang="en-US" altLang="en-US" b="1">
                <a:solidFill>
                  <a:srgbClr val="00B0F0"/>
                </a:solidFill>
              </a:rPr>
              <a:t>Radiation Exposure</a:t>
            </a:r>
            <a:br>
              <a:rPr lang="en-GB" altLang="en-US"/>
            </a:br>
            <a:br>
              <a:rPr lang="en-GB" altLang="en-US"/>
            </a:br>
            <a:r>
              <a:rPr lang="en-GB" altLang="en-US"/>
              <a:t>Exposure to radiation causes a dose. </a:t>
            </a:r>
            <a:br>
              <a:rPr lang="en-GB" altLang="en-US"/>
            </a:br>
            <a:br>
              <a:rPr lang="en-GB" altLang="en-US"/>
            </a:br>
            <a:r>
              <a:rPr lang="en-GB" altLang="en-US"/>
              <a:t>Various organs respond differently to exposure to radiation, so dose is categorised to specify which part of the body received the dose:</a:t>
            </a:r>
            <a:br>
              <a:rPr lang="en-GB" altLang="en-US"/>
            </a:br>
            <a:br>
              <a:rPr lang="en-GB" altLang="en-US"/>
            </a:br>
            <a:r>
              <a:rPr lang="en-GB" altLang="en-US"/>
              <a:t>•	Internal vs. External </a:t>
            </a:r>
            <a:br>
              <a:rPr lang="en-GB" altLang="en-US"/>
            </a:br>
            <a:r>
              <a:rPr lang="en-GB" altLang="en-US"/>
              <a:t>•	Penetrating vs. Shallow </a:t>
            </a:r>
            <a:br>
              <a:rPr lang="en-GB" altLang="en-US"/>
            </a:br>
            <a:r>
              <a:rPr lang="en-GB" altLang="en-US"/>
              <a:t>•	Extremity vs. Whole Body </a:t>
            </a:r>
            <a:br>
              <a:rPr lang="en-GB" altLang="en-US"/>
            </a:br>
            <a:r>
              <a:rPr lang="en-GB" altLang="en-US"/>
              <a:t>•	Individual organ dose (e.g., thyroid, eyes, etc.) </a:t>
            </a:r>
            <a:br>
              <a:rPr lang="en-GB" altLang="en-US"/>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55300" name="Rectangle 7">
            <a:extLst>
              <a:ext uri="{FF2B5EF4-FFF2-40B4-BE49-F238E27FC236}">
                <a16:creationId xmlns:a16="http://schemas.microsoft.com/office/drawing/2014/main" id="{8E423086-CD76-B34F-A1A2-510C16613964}"/>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55301" name="Rectangle 8">
            <a:extLst>
              <a:ext uri="{FF2B5EF4-FFF2-40B4-BE49-F238E27FC236}">
                <a16:creationId xmlns:a16="http://schemas.microsoft.com/office/drawing/2014/main" id="{CBB13777-B781-DD6D-C6A1-FD06D84B7FF1}"/>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Macintosh HD:Users:freelance:Desktop:UoB_PowerpointSlides_v3-1.jpg">
            <a:extLst>
              <a:ext uri="{FF2B5EF4-FFF2-40B4-BE49-F238E27FC236}">
                <a16:creationId xmlns:a16="http://schemas.microsoft.com/office/drawing/2014/main" id="{193DF64B-0C65-A0BD-38AF-767404DD801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a:extLst>
              <a:ext uri="{FF2B5EF4-FFF2-40B4-BE49-F238E27FC236}">
                <a16:creationId xmlns:a16="http://schemas.microsoft.com/office/drawing/2014/main" id="{FB0EA8AB-8338-94B4-815C-6260F4163C31}"/>
              </a:ext>
            </a:extLst>
          </p:cNvPr>
          <p:cNvSpPr>
            <a:spLocks noGrp="1" noChangeArrowheads="1"/>
          </p:cNvSpPr>
          <p:nvPr>
            <p:ph type="ctrTitle"/>
          </p:nvPr>
        </p:nvSpPr>
        <p:spPr>
          <a:xfrm>
            <a:off x="323850" y="1773238"/>
            <a:ext cx="7772400" cy="762000"/>
          </a:xfrm>
        </p:spPr>
        <p:txBody>
          <a:bodyPr/>
          <a:lstStyle/>
          <a:p>
            <a:r>
              <a:rPr lang="en-GB" altLang="en-US"/>
              <a:t>Regardless of how the dose is categorised, radiation dose is reported in units of milliSieverts (mSv).</a:t>
            </a:r>
            <a:br>
              <a:rPr lang="en-GB" altLang="en-US"/>
            </a:br>
            <a:br>
              <a:rPr lang="en-GB" altLang="en-US"/>
            </a:br>
            <a:r>
              <a:rPr lang="en-GB" altLang="en-US"/>
              <a:t>Background radiation is the term which describes non-occupational exposure to radiation sources. </a:t>
            </a:r>
            <a:br>
              <a:rPr lang="en-GB" altLang="en-US"/>
            </a:br>
            <a:br>
              <a:rPr lang="en-GB" altLang="en-US"/>
            </a:br>
            <a:r>
              <a:rPr lang="en-GB" altLang="en-US"/>
              <a:t>The level of background radiation can vary depending on geographic location, occupation and other factors. </a:t>
            </a:r>
            <a:br>
              <a:rPr lang="en-GB" altLang="en-US"/>
            </a:br>
            <a:br>
              <a:rPr lang="en-GB" altLang="en-US"/>
            </a:br>
            <a:r>
              <a:rPr lang="en-GB" altLang="en-US"/>
              <a:t>The average annual exposure from background radiation for a person living in the U.K. is 2.7 mSv.</a:t>
            </a:r>
            <a:br>
              <a:rPr lang="en-GB" altLang="en-US"/>
            </a:br>
            <a:br>
              <a:rPr lang="en-GB" altLang="en-US"/>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56324" name="Rectangle 7">
            <a:extLst>
              <a:ext uri="{FF2B5EF4-FFF2-40B4-BE49-F238E27FC236}">
                <a16:creationId xmlns:a16="http://schemas.microsoft.com/office/drawing/2014/main" id="{F9E1062F-189C-95DC-8952-6A07938ABF2B}"/>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56325" name="Rectangle 8">
            <a:extLst>
              <a:ext uri="{FF2B5EF4-FFF2-40B4-BE49-F238E27FC236}">
                <a16:creationId xmlns:a16="http://schemas.microsoft.com/office/drawing/2014/main" id="{2614545E-96AB-06FD-97DE-DF8A348E7B02}"/>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Macintosh HD:Users:freelance:Desktop:UoB_PowerpointSlides_v3-1.jpg">
            <a:extLst>
              <a:ext uri="{FF2B5EF4-FFF2-40B4-BE49-F238E27FC236}">
                <a16:creationId xmlns:a16="http://schemas.microsoft.com/office/drawing/2014/main" id="{E0F5219A-3249-8BC5-B6F2-C4BBA8A74EA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2">
            <a:extLst>
              <a:ext uri="{FF2B5EF4-FFF2-40B4-BE49-F238E27FC236}">
                <a16:creationId xmlns:a16="http://schemas.microsoft.com/office/drawing/2014/main" id="{C27F77CE-37A1-430C-423C-82C899CEE2B0}"/>
              </a:ext>
            </a:extLst>
          </p:cNvPr>
          <p:cNvSpPr>
            <a:spLocks noGrp="1" noChangeArrowheads="1"/>
          </p:cNvSpPr>
          <p:nvPr>
            <p:ph type="ctrTitle"/>
          </p:nvPr>
        </p:nvSpPr>
        <p:spPr>
          <a:xfrm>
            <a:off x="323850" y="1773238"/>
            <a:ext cx="7772400" cy="762000"/>
          </a:xfrm>
        </p:spPr>
        <p:txBody>
          <a:bodyPr/>
          <a:lstStyle/>
          <a:p>
            <a:br>
              <a:rPr lang="en-GB" altLang="en-US"/>
            </a:br>
            <a:br>
              <a:rPr lang="en-GB" altLang="en-US"/>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57348" name="Rectangle 7">
            <a:extLst>
              <a:ext uri="{FF2B5EF4-FFF2-40B4-BE49-F238E27FC236}">
                <a16:creationId xmlns:a16="http://schemas.microsoft.com/office/drawing/2014/main" id="{A6B2B746-2042-36BD-3C87-CBA86F826BBA}"/>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57349" name="Rectangle 8">
            <a:extLst>
              <a:ext uri="{FF2B5EF4-FFF2-40B4-BE49-F238E27FC236}">
                <a16:creationId xmlns:a16="http://schemas.microsoft.com/office/drawing/2014/main" id="{A3F732FB-F2C9-122C-A2F9-C392F7881AA0}"/>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57350" name="il_fi" descr="http://www.hse.gov.uk/radiation/ionising/images/radon3.gif">
            <a:extLst>
              <a:ext uri="{FF2B5EF4-FFF2-40B4-BE49-F238E27FC236}">
                <a16:creationId xmlns:a16="http://schemas.microsoft.com/office/drawing/2014/main" id="{A069D32A-886A-B02E-E957-4AE5CAD4B0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557338"/>
            <a:ext cx="49022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Rectangle 1">
            <a:extLst>
              <a:ext uri="{FF2B5EF4-FFF2-40B4-BE49-F238E27FC236}">
                <a16:creationId xmlns:a16="http://schemas.microsoft.com/office/drawing/2014/main" id="{0EF55CF6-499B-4D81-6552-F848DBCDBE8A}"/>
              </a:ext>
            </a:extLst>
          </p:cNvPr>
          <p:cNvSpPr>
            <a:spLocks noChangeArrowheads="1"/>
          </p:cNvSpPr>
          <p:nvPr/>
        </p:nvSpPr>
        <p:spPr bwMode="auto">
          <a:xfrm>
            <a:off x="19050" y="4868863"/>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0"/>
              </a:spcBef>
            </a:pPr>
            <a:r>
              <a:rPr lang="en-GB" altLang="en-US" sz="2000">
                <a:latin typeface="Arial" panose="020B0604020202020204" pitchFamily="34" charset="0"/>
              </a:rPr>
              <a:t>Contributions to the average UK annual radiation dose (HPA/-RPD-001, Ionising Radiation Exposure of the UK Population: 2005 Review; ISBN 0-85951-558-3)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Macintosh HD:Users:freelance:Desktop:UoB_PowerpointSlides_v3-1.jpg">
            <a:extLst>
              <a:ext uri="{FF2B5EF4-FFF2-40B4-BE49-F238E27FC236}">
                <a16:creationId xmlns:a16="http://schemas.microsoft.com/office/drawing/2014/main" id="{77AD8291-3973-AA0A-8908-9A322B72307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2">
            <a:extLst>
              <a:ext uri="{FF2B5EF4-FFF2-40B4-BE49-F238E27FC236}">
                <a16:creationId xmlns:a16="http://schemas.microsoft.com/office/drawing/2014/main" id="{16C5540F-D86A-E02E-3748-68442E44EA0E}"/>
              </a:ext>
            </a:extLst>
          </p:cNvPr>
          <p:cNvSpPr>
            <a:spLocks noGrp="1" noChangeArrowheads="1"/>
          </p:cNvSpPr>
          <p:nvPr>
            <p:ph type="ctrTitle"/>
          </p:nvPr>
        </p:nvSpPr>
        <p:spPr>
          <a:xfrm>
            <a:off x="323850" y="1773238"/>
            <a:ext cx="7772400" cy="762000"/>
          </a:xfrm>
        </p:spPr>
        <p:txBody>
          <a:bodyPr/>
          <a:lstStyle/>
          <a:p>
            <a:r>
              <a:rPr lang="en-GB" altLang="en-US"/>
              <a:t>Occupational radiation exposure is limited by legislation. </a:t>
            </a:r>
            <a:br>
              <a:rPr lang="en-GB" altLang="en-US"/>
            </a:br>
            <a:br>
              <a:rPr lang="en-GB" altLang="en-US"/>
            </a:br>
            <a:r>
              <a:rPr lang="en-GB" altLang="en-US"/>
              <a:t>The annual limits for radiation exposure to occupational radiation workers include:</a:t>
            </a:r>
            <a:br>
              <a:rPr lang="en-GB" altLang="en-US"/>
            </a:br>
            <a:r>
              <a:rPr lang="en-GB" altLang="en-US"/>
              <a:t>•	20 mSv to whole body </a:t>
            </a:r>
            <a:br>
              <a:rPr lang="en-GB" altLang="en-US"/>
            </a:br>
            <a:r>
              <a:rPr lang="en-GB" altLang="en-US"/>
              <a:t>•	500 mSv to any organ/tissue </a:t>
            </a:r>
            <a:br>
              <a:rPr lang="en-GB" altLang="en-US"/>
            </a:br>
            <a:r>
              <a:rPr lang="en-GB" altLang="en-US"/>
              <a:t>•	20 mSv to the eye </a:t>
            </a:r>
            <a:br>
              <a:rPr lang="en-GB" altLang="en-US"/>
            </a:br>
            <a:r>
              <a:rPr lang="en-GB" altLang="en-US"/>
              <a:t>•	Other dose limits apply to specific organs, 	extremity 	doses, etc. </a:t>
            </a:r>
            <a:br>
              <a:rPr lang="en-GB" altLang="en-US"/>
            </a:br>
            <a:r>
              <a:rPr lang="en-GB" altLang="en-US"/>
              <a:t>•	These limits are below the levels at which health 	effects have been seen </a:t>
            </a:r>
            <a:br>
              <a:rPr lang="en-GB" altLang="en-US"/>
            </a:br>
            <a:br>
              <a:rPr lang="en-GB" altLang="en-US"/>
            </a:br>
            <a:br>
              <a:rPr lang="en-GB" altLang="en-US"/>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58372" name="Rectangle 7">
            <a:extLst>
              <a:ext uri="{FF2B5EF4-FFF2-40B4-BE49-F238E27FC236}">
                <a16:creationId xmlns:a16="http://schemas.microsoft.com/office/drawing/2014/main" id="{C878B76C-2F36-0AFF-5F72-95BE2899263F}"/>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58373" name="Rectangle 8">
            <a:extLst>
              <a:ext uri="{FF2B5EF4-FFF2-40B4-BE49-F238E27FC236}">
                <a16:creationId xmlns:a16="http://schemas.microsoft.com/office/drawing/2014/main" id="{27AC5250-4251-06DB-57D2-9421DEA0B2C6}"/>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Macintosh HD:Users:freelance:Desktop:UoB_PowerpointSlides_v3-1.jpg">
            <a:extLst>
              <a:ext uri="{FF2B5EF4-FFF2-40B4-BE49-F238E27FC236}">
                <a16:creationId xmlns:a16="http://schemas.microsoft.com/office/drawing/2014/main" id="{43227B18-8525-D5BC-0A76-41CD05B289A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2">
            <a:extLst>
              <a:ext uri="{FF2B5EF4-FFF2-40B4-BE49-F238E27FC236}">
                <a16:creationId xmlns:a16="http://schemas.microsoft.com/office/drawing/2014/main" id="{FC2D2352-7256-A66C-776B-5D06FA03EF2B}"/>
              </a:ext>
            </a:extLst>
          </p:cNvPr>
          <p:cNvSpPr>
            <a:spLocks noGrp="1" noChangeArrowheads="1"/>
          </p:cNvSpPr>
          <p:nvPr>
            <p:ph type="ctrTitle"/>
          </p:nvPr>
        </p:nvSpPr>
        <p:spPr>
          <a:xfrm>
            <a:off x="323850" y="1773238"/>
            <a:ext cx="7772400" cy="762000"/>
          </a:xfrm>
        </p:spPr>
        <p:txBody>
          <a:bodyPr/>
          <a:lstStyle/>
          <a:p>
            <a:r>
              <a:rPr lang="en-GB" altLang="en-US"/>
              <a:t>Potential health effects from radiation exposure are determined by the level of dose.</a:t>
            </a:r>
            <a:br>
              <a:rPr lang="en-GB" altLang="en-US"/>
            </a:br>
            <a:br>
              <a:rPr lang="en-GB" altLang="en-US"/>
            </a:br>
            <a:r>
              <a:rPr lang="en-GB" altLang="en-US" b="1" i="1"/>
              <a:t>Acute Health Effects </a:t>
            </a:r>
            <a:br>
              <a:rPr lang="en-GB" altLang="en-US" b="1" i="1"/>
            </a:br>
            <a:br>
              <a:rPr lang="en-GB" altLang="en-US"/>
            </a:br>
            <a:r>
              <a:rPr lang="en-GB" altLang="en-US"/>
              <a:t>•	Includes immediate radiation sickness, etc.</a:t>
            </a:r>
            <a:br>
              <a:rPr lang="en-GB" altLang="en-US"/>
            </a:br>
            <a:br>
              <a:rPr lang="en-GB" altLang="en-US"/>
            </a:br>
            <a:r>
              <a:rPr lang="en-GB" altLang="en-US"/>
              <a:t>•	These effects are observed at levels much 	greater 	than the regulatory limits </a:t>
            </a:r>
            <a:br>
              <a:rPr lang="en-GB" altLang="en-US"/>
            </a:br>
            <a:br>
              <a:rPr lang="en-GB" altLang="en-US"/>
            </a:br>
            <a:r>
              <a:rPr lang="en-GB" altLang="en-US"/>
              <a:t>•	The threshold for acute effects is about 4 Sv for 	sickness </a:t>
            </a:r>
            <a:br>
              <a:rPr lang="en-GB" altLang="en-US"/>
            </a:br>
            <a:br>
              <a:rPr lang="en-GB" altLang="en-US"/>
            </a:br>
            <a:br>
              <a:rPr lang="en-GB" altLang="en-US"/>
            </a:br>
            <a:br>
              <a:rPr lang="en-GB" altLang="en-US"/>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59396" name="Rectangle 7">
            <a:extLst>
              <a:ext uri="{FF2B5EF4-FFF2-40B4-BE49-F238E27FC236}">
                <a16:creationId xmlns:a16="http://schemas.microsoft.com/office/drawing/2014/main" id="{EB18F947-931F-FD97-3C7A-C991FC6105CE}"/>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59397" name="Rectangle 8">
            <a:extLst>
              <a:ext uri="{FF2B5EF4-FFF2-40B4-BE49-F238E27FC236}">
                <a16:creationId xmlns:a16="http://schemas.microsoft.com/office/drawing/2014/main" id="{4FD9579A-182A-9240-FA6A-D214032C15EC}"/>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Macintosh HD:Users:freelance:Desktop:UoB_PowerpointSlides_v3-1.jpg">
            <a:extLst>
              <a:ext uri="{FF2B5EF4-FFF2-40B4-BE49-F238E27FC236}">
                <a16:creationId xmlns:a16="http://schemas.microsoft.com/office/drawing/2014/main" id="{8640B162-BB6B-F7BC-5EEB-C613BB66146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22225"/>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2">
            <a:extLst>
              <a:ext uri="{FF2B5EF4-FFF2-40B4-BE49-F238E27FC236}">
                <a16:creationId xmlns:a16="http://schemas.microsoft.com/office/drawing/2014/main" id="{AFEBFD2B-D790-0BFF-5A67-83458214BA18}"/>
              </a:ext>
            </a:extLst>
          </p:cNvPr>
          <p:cNvSpPr>
            <a:spLocks noGrp="1" noChangeArrowheads="1"/>
          </p:cNvSpPr>
          <p:nvPr>
            <p:ph type="ctrTitle"/>
          </p:nvPr>
        </p:nvSpPr>
        <p:spPr>
          <a:xfrm>
            <a:off x="323850" y="1773238"/>
            <a:ext cx="7772400" cy="762000"/>
          </a:xfrm>
        </p:spPr>
        <p:txBody>
          <a:bodyPr/>
          <a:lstStyle/>
          <a:p>
            <a:r>
              <a:rPr lang="en-GB" altLang="en-US" b="1" i="1"/>
              <a:t>Chronic Health Effects </a:t>
            </a:r>
            <a:br>
              <a:rPr lang="en-GB" altLang="en-US" b="1" i="1"/>
            </a:br>
            <a:br>
              <a:rPr lang="en-GB" altLang="en-US"/>
            </a:br>
            <a:r>
              <a:rPr lang="en-GB" altLang="en-US"/>
              <a:t>•	Health effects occur long after exposure has 	ceased </a:t>
            </a:r>
            <a:br>
              <a:rPr lang="en-GB" altLang="en-US"/>
            </a:br>
            <a:br>
              <a:rPr lang="en-GB" altLang="en-US"/>
            </a:br>
            <a:r>
              <a:rPr lang="en-GB" altLang="en-US"/>
              <a:t>•	Includes cancer, genetic effects, birth defects </a:t>
            </a:r>
            <a:br>
              <a:rPr lang="en-GB" altLang="en-US"/>
            </a:br>
            <a:br>
              <a:rPr lang="en-GB" altLang="en-US"/>
            </a:br>
            <a:r>
              <a:rPr lang="en-GB" altLang="en-US"/>
              <a:t>•	These effects are only observed at levels much 	greater than the regulatory limits, though no lower 	threshold has been determined for chronic 	health effects.</a:t>
            </a:r>
            <a:br>
              <a:rPr lang="en-GB" altLang="en-US"/>
            </a:br>
            <a:br>
              <a:rPr lang="en-GB" altLang="en-US"/>
            </a:br>
            <a:br>
              <a:rPr lang="en-GB" altLang="en-US"/>
            </a:br>
            <a:br>
              <a:rPr lang="en-GB" altLang="en-US"/>
            </a:br>
            <a:br>
              <a:rPr lang="en-GB" altLang="en-US"/>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60420" name="Rectangle 7">
            <a:extLst>
              <a:ext uri="{FF2B5EF4-FFF2-40B4-BE49-F238E27FC236}">
                <a16:creationId xmlns:a16="http://schemas.microsoft.com/office/drawing/2014/main" id="{8E661960-A7F9-0F47-F148-E62C1AE8D7FC}"/>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60421" name="Rectangle 8">
            <a:extLst>
              <a:ext uri="{FF2B5EF4-FFF2-40B4-BE49-F238E27FC236}">
                <a16:creationId xmlns:a16="http://schemas.microsoft.com/office/drawing/2014/main" id="{24FEC01A-EE1D-03D1-0CCE-A1E97E4954C3}"/>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Macintosh HD:Users:freelance:Desktop:UoB_PowerpointSlides_v3-1.jpg">
            <a:extLst>
              <a:ext uri="{FF2B5EF4-FFF2-40B4-BE49-F238E27FC236}">
                <a16:creationId xmlns:a16="http://schemas.microsoft.com/office/drawing/2014/main" id="{9D4A9EC0-A32B-39A8-05FB-176550286A5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2">
            <a:extLst>
              <a:ext uri="{FF2B5EF4-FFF2-40B4-BE49-F238E27FC236}">
                <a16:creationId xmlns:a16="http://schemas.microsoft.com/office/drawing/2014/main" id="{C7616BF2-C80D-49D3-265D-1AECA0181C9D}"/>
              </a:ext>
            </a:extLst>
          </p:cNvPr>
          <p:cNvSpPr>
            <a:spLocks noGrp="1" noChangeArrowheads="1"/>
          </p:cNvSpPr>
          <p:nvPr>
            <p:ph type="ctrTitle"/>
          </p:nvPr>
        </p:nvSpPr>
        <p:spPr>
          <a:xfrm>
            <a:off x="323850" y="1773238"/>
            <a:ext cx="7772400" cy="762000"/>
          </a:xfrm>
        </p:spPr>
        <p:txBody>
          <a:bodyPr/>
          <a:lstStyle/>
          <a:p>
            <a:r>
              <a:rPr lang="en-US" altLang="en-US" b="1">
                <a:solidFill>
                  <a:srgbClr val="00B0F0"/>
                </a:solidFill>
              </a:rPr>
              <a:t>ALARP</a:t>
            </a:r>
            <a:br>
              <a:rPr lang="en-US" altLang="en-US" b="1">
                <a:solidFill>
                  <a:srgbClr val="00B0F0"/>
                </a:solidFill>
              </a:rPr>
            </a:br>
            <a:br>
              <a:rPr lang="en-GB" altLang="en-US" b="1"/>
            </a:br>
            <a:r>
              <a:rPr lang="en-GB" altLang="en-US"/>
              <a:t>Because no lower threshold has been determined below which chronic health effects can be ignored, all users of radioactive material must keep their dose </a:t>
            </a:r>
            <a:br>
              <a:rPr lang="en-GB" altLang="en-US"/>
            </a:br>
            <a:br>
              <a:rPr lang="en-GB" altLang="en-US"/>
            </a:br>
            <a:r>
              <a:rPr lang="en-GB" altLang="en-US" b="1"/>
              <a:t>A</a:t>
            </a:r>
            <a:r>
              <a:rPr lang="en-GB" altLang="en-US"/>
              <a:t>s </a:t>
            </a:r>
            <a:br>
              <a:rPr lang="en-GB" altLang="en-US"/>
            </a:br>
            <a:r>
              <a:rPr lang="en-GB" altLang="en-US" b="1"/>
              <a:t>L</a:t>
            </a:r>
            <a:r>
              <a:rPr lang="en-GB" altLang="en-US"/>
              <a:t>ow </a:t>
            </a:r>
            <a:br>
              <a:rPr lang="en-GB" altLang="en-US"/>
            </a:br>
            <a:r>
              <a:rPr lang="en-GB" altLang="en-US" b="1"/>
              <a:t>A</a:t>
            </a:r>
            <a:r>
              <a:rPr lang="en-GB" altLang="en-US"/>
              <a:t>s </a:t>
            </a:r>
            <a:br>
              <a:rPr lang="en-GB" altLang="en-US"/>
            </a:br>
            <a:r>
              <a:rPr lang="en-GB" altLang="en-US" b="1"/>
              <a:t>R</a:t>
            </a:r>
            <a:r>
              <a:rPr lang="en-GB" altLang="en-US"/>
              <a:t>easonably </a:t>
            </a:r>
            <a:br>
              <a:rPr lang="en-GB" altLang="en-US"/>
            </a:br>
            <a:r>
              <a:rPr lang="en-GB" altLang="en-US" b="1"/>
              <a:t>P</a:t>
            </a:r>
            <a:r>
              <a:rPr lang="en-GB" altLang="en-US"/>
              <a:t>racticable </a:t>
            </a: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61444" name="Rectangle 7">
            <a:extLst>
              <a:ext uri="{FF2B5EF4-FFF2-40B4-BE49-F238E27FC236}">
                <a16:creationId xmlns:a16="http://schemas.microsoft.com/office/drawing/2014/main" id="{01C9A9EC-2D07-0392-465F-6E0E743A4274}"/>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61445" name="Rectangle 8">
            <a:extLst>
              <a:ext uri="{FF2B5EF4-FFF2-40B4-BE49-F238E27FC236}">
                <a16:creationId xmlns:a16="http://schemas.microsoft.com/office/drawing/2014/main" id="{FAEE5CF3-6C8E-DD74-3FE9-B0EE62A392C9}"/>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Macintosh HD:Users:freelance:Desktop:UoB_PowerpointSlides_v3-1.jpg">
            <a:extLst>
              <a:ext uri="{FF2B5EF4-FFF2-40B4-BE49-F238E27FC236}">
                <a16:creationId xmlns:a16="http://schemas.microsoft.com/office/drawing/2014/main" id="{7B7E2720-B53B-0D7E-7E17-14718C96209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2">
            <a:extLst>
              <a:ext uri="{FF2B5EF4-FFF2-40B4-BE49-F238E27FC236}">
                <a16:creationId xmlns:a16="http://schemas.microsoft.com/office/drawing/2014/main" id="{ADCD6D08-593A-EDEE-3662-321C20385780}"/>
              </a:ext>
            </a:extLst>
          </p:cNvPr>
          <p:cNvSpPr>
            <a:spLocks noGrp="1" noChangeArrowheads="1"/>
          </p:cNvSpPr>
          <p:nvPr>
            <p:ph type="ctrTitle"/>
          </p:nvPr>
        </p:nvSpPr>
        <p:spPr>
          <a:xfrm>
            <a:off x="323850" y="1773238"/>
            <a:ext cx="7772400" cy="762000"/>
          </a:xfrm>
        </p:spPr>
        <p:txBody>
          <a:bodyPr/>
          <a:lstStyle/>
          <a:p>
            <a:r>
              <a:rPr lang="en-GB" altLang="en-US"/>
              <a:t>The ALARP concept itself grows out of the assumption any radiation exposure carries with it some risk. </a:t>
            </a:r>
            <a:br>
              <a:rPr lang="en-GB" altLang="en-US"/>
            </a:br>
            <a:br>
              <a:rPr lang="en-GB" altLang="en-US"/>
            </a:br>
            <a:r>
              <a:rPr lang="en-GB" altLang="en-US"/>
              <a:t>The ALARP effort is related to balancing the assumed risks of radiation exposure against the benefit of performing the task which may cause the exposure. </a:t>
            </a:r>
            <a:br>
              <a:rPr lang="en-GB" altLang="en-US"/>
            </a:br>
            <a:br>
              <a:rPr lang="en-GB" altLang="en-US"/>
            </a:br>
            <a:r>
              <a:rPr lang="en-GB" altLang="en-US"/>
              <a:t>ALARP also assumes any unnecessary radiation exposures are considered as excessive.</a:t>
            </a: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62468" name="Rectangle 7">
            <a:extLst>
              <a:ext uri="{FF2B5EF4-FFF2-40B4-BE49-F238E27FC236}">
                <a16:creationId xmlns:a16="http://schemas.microsoft.com/office/drawing/2014/main" id="{46239126-C1B2-BE95-EF72-D53ED84E30CD}"/>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62469" name="Rectangle 8">
            <a:extLst>
              <a:ext uri="{FF2B5EF4-FFF2-40B4-BE49-F238E27FC236}">
                <a16:creationId xmlns:a16="http://schemas.microsoft.com/office/drawing/2014/main" id="{0C9C747E-661A-EF81-C952-BEDB4CFF46E1}"/>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Macintosh HD:Users:freelance:Desktop:UoB_PowerpointSlides_v3-1.jpg">
            <a:extLst>
              <a:ext uri="{FF2B5EF4-FFF2-40B4-BE49-F238E27FC236}">
                <a16:creationId xmlns:a16="http://schemas.microsoft.com/office/drawing/2014/main" id="{77F88271-0EF7-857E-0C31-D25BF9CF63F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B8DFBC1B-4E0D-E608-61F6-5E469C2105B2}"/>
              </a:ext>
            </a:extLst>
          </p:cNvPr>
          <p:cNvSpPr>
            <a:spLocks noGrp="1" noChangeArrowheads="1"/>
          </p:cNvSpPr>
          <p:nvPr>
            <p:ph type="ctrTitle"/>
          </p:nvPr>
        </p:nvSpPr>
        <p:spPr>
          <a:xfrm>
            <a:off x="331788" y="1773238"/>
            <a:ext cx="7772400" cy="762000"/>
          </a:xfrm>
        </p:spPr>
        <p:txBody>
          <a:bodyPr/>
          <a:lstStyle/>
          <a:p>
            <a:pPr eaLnBrk="1" hangingPunct="1"/>
            <a:r>
              <a:rPr lang="en-GB" altLang="en-US" b="1">
                <a:solidFill>
                  <a:srgbClr val="00B0F0"/>
                </a:solidFill>
              </a:rPr>
              <a:t>Definition of Sealed Source</a:t>
            </a:r>
            <a:br>
              <a:rPr lang="en-GB" altLang="en-US" b="1">
                <a:solidFill>
                  <a:srgbClr val="00B0F0"/>
                </a:solidFill>
              </a:rPr>
            </a:br>
            <a:br>
              <a:rPr lang="en-GB" altLang="en-US" b="1"/>
            </a:br>
            <a:r>
              <a:rPr lang="en-GB" altLang="en-US"/>
              <a:t>"Sealed Source" is a term used to describe radioactive sources which have been designed to prevent spread of radioactive material under normal working conditions. </a:t>
            </a:r>
            <a:br>
              <a:rPr lang="en-GB" altLang="en-US"/>
            </a:br>
            <a:br>
              <a:rPr lang="en-GB" altLang="en-US"/>
            </a:br>
            <a:endParaRPr lang="en-US" altLang="en-US" b="1" baseline="30000">
              <a:solidFill>
                <a:srgbClr val="000000"/>
              </a:solidFill>
              <a:latin typeface="Arial" panose="020B0604020202020204" pitchFamily="34" charset="0"/>
            </a:endParaRPr>
          </a:p>
        </p:txBody>
      </p:sp>
      <p:sp>
        <p:nvSpPr>
          <p:cNvPr id="8196" name="Rectangle 7">
            <a:extLst>
              <a:ext uri="{FF2B5EF4-FFF2-40B4-BE49-F238E27FC236}">
                <a16:creationId xmlns:a16="http://schemas.microsoft.com/office/drawing/2014/main" id="{65994699-DC69-79E3-00AB-47F1E36CD76A}"/>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8197" name="Rectangle 8">
            <a:extLst>
              <a:ext uri="{FF2B5EF4-FFF2-40B4-BE49-F238E27FC236}">
                <a16:creationId xmlns:a16="http://schemas.microsoft.com/office/drawing/2014/main" id="{BC39F7EE-FD0A-A21D-97C1-30C158D31D18}"/>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8198" name="Picture 1">
            <a:extLst>
              <a:ext uri="{FF2B5EF4-FFF2-40B4-BE49-F238E27FC236}">
                <a16:creationId xmlns:a16="http://schemas.microsoft.com/office/drawing/2014/main" id="{C8228AA7-9220-DCC7-09A6-7624959DD8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4005263"/>
            <a:ext cx="33432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Macintosh HD:Users:freelance:Desktop:UoB_PowerpointSlides_v3-1.jpg">
            <a:extLst>
              <a:ext uri="{FF2B5EF4-FFF2-40B4-BE49-F238E27FC236}">
                <a16:creationId xmlns:a16="http://schemas.microsoft.com/office/drawing/2014/main" id="{148C7649-AEF2-8B04-6821-3A6466C8378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a:extLst>
              <a:ext uri="{FF2B5EF4-FFF2-40B4-BE49-F238E27FC236}">
                <a16:creationId xmlns:a16="http://schemas.microsoft.com/office/drawing/2014/main" id="{438FCB0D-B94C-787C-2A4B-08A0E21D217F}"/>
              </a:ext>
            </a:extLst>
          </p:cNvPr>
          <p:cNvSpPr>
            <a:spLocks noGrp="1" noChangeArrowheads="1"/>
          </p:cNvSpPr>
          <p:nvPr>
            <p:ph type="ctrTitle"/>
          </p:nvPr>
        </p:nvSpPr>
        <p:spPr>
          <a:xfrm>
            <a:off x="323850" y="1773238"/>
            <a:ext cx="4968875" cy="4319587"/>
          </a:xfrm>
        </p:spPr>
        <p:txBody>
          <a:bodyPr/>
          <a:lstStyle/>
          <a:p>
            <a:r>
              <a:rPr lang="en-US" altLang="en-US" b="1">
                <a:solidFill>
                  <a:srgbClr val="00B0F0"/>
                </a:solidFill>
              </a:rPr>
              <a:t>Radiation Warning Signs</a:t>
            </a:r>
            <a:br>
              <a:rPr lang="en-US" altLang="en-US" b="1">
                <a:solidFill>
                  <a:srgbClr val="00B0F0"/>
                </a:solidFill>
              </a:rPr>
            </a:br>
            <a:br>
              <a:rPr lang="en-GB" altLang="en-US" b="1"/>
            </a:br>
            <a:r>
              <a:rPr lang="en-GB" altLang="en-US"/>
              <a:t>All designated radiation areas will be clearly marked as containing radioactive material or for use of radiation generating equipment. </a:t>
            </a:r>
            <a:br>
              <a:rPr lang="en-GB" altLang="en-US"/>
            </a:br>
            <a:br>
              <a:rPr lang="en-GB" altLang="en-US"/>
            </a:br>
            <a:r>
              <a:rPr lang="en-GB" altLang="en-US"/>
              <a:t>Appropriate signage is available from the University Radiation Protection Adviser (RPA / RWA), Safety and Health Services.</a:t>
            </a: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63492" name="Rectangle 7">
            <a:extLst>
              <a:ext uri="{FF2B5EF4-FFF2-40B4-BE49-F238E27FC236}">
                <a16:creationId xmlns:a16="http://schemas.microsoft.com/office/drawing/2014/main" id="{108D6C1C-AF4E-7DA6-4130-F192D186B323}"/>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63493" name="Rectangle 8">
            <a:extLst>
              <a:ext uri="{FF2B5EF4-FFF2-40B4-BE49-F238E27FC236}">
                <a16:creationId xmlns:a16="http://schemas.microsoft.com/office/drawing/2014/main" id="{6867F4F8-DA88-82CD-6BBC-794F10034CC6}"/>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63494" name="Picture 6">
            <a:extLst>
              <a:ext uri="{FF2B5EF4-FFF2-40B4-BE49-F238E27FC236}">
                <a16:creationId xmlns:a16="http://schemas.microsoft.com/office/drawing/2014/main" id="{7BF04CC6-BA9F-F810-6A0F-005F5FED1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0" y="1970088"/>
            <a:ext cx="1366838" cy="186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5" name="Picture 7">
            <a:extLst>
              <a:ext uri="{FF2B5EF4-FFF2-40B4-BE49-F238E27FC236}">
                <a16:creationId xmlns:a16="http://schemas.microsoft.com/office/drawing/2014/main" id="{91658AD1-B2C7-EC87-DF3E-DDBFC05160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0088" y="3860800"/>
            <a:ext cx="12477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Macintosh HD:Users:freelance:Desktop:UoB_PowerpointSlides_v3-1.jpg">
            <a:extLst>
              <a:ext uri="{FF2B5EF4-FFF2-40B4-BE49-F238E27FC236}">
                <a16:creationId xmlns:a16="http://schemas.microsoft.com/office/drawing/2014/main" id="{2EC2EE9F-56BF-131A-4D3C-035AC089D45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2">
            <a:extLst>
              <a:ext uri="{FF2B5EF4-FFF2-40B4-BE49-F238E27FC236}">
                <a16:creationId xmlns:a16="http://schemas.microsoft.com/office/drawing/2014/main" id="{FC48164C-E7DB-7AA3-B9D6-AA260096713F}"/>
              </a:ext>
            </a:extLst>
          </p:cNvPr>
          <p:cNvSpPr>
            <a:spLocks noGrp="1" noChangeArrowheads="1"/>
          </p:cNvSpPr>
          <p:nvPr>
            <p:ph type="ctrTitle"/>
          </p:nvPr>
        </p:nvSpPr>
        <p:spPr>
          <a:xfrm>
            <a:off x="323850" y="1773238"/>
            <a:ext cx="7772400" cy="762000"/>
          </a:xfrm>
        </p:spPr>
        <p:txBody>
          <a:bodyPr/>
          <a:lstStyle/>
          <a:p>
            <a:r>
              <a:rPr lang="en-US" altLang="en-US" b="1">
                <a:solidFill>
                  <a:srgbClr val="00B0F0"/>
                </a:solidFill>
              </a:rPr>
              <a:t>Security</a:t>
            </a:r>
            <a:br>
              <a:rPr lang="en-US" altLang="en-US" b="1">
                <a:solidFill>
                  <a:srgbClr val="00B0F0"/>
                </a:solidFill>
              </a:rPr>
            </a:br>
            <a:br>
              <a:rPr lang="en-GB" altLang="en-US" b="1"/>
            </a:br>
            <a:r>
              <a:rPr lang="en-GB" altLang="en-US"/>
              <a:t>Access to radioactive material is restricted to authorised individuals only, i.e., those personnel which have completed the associated radiation safety training and who have registered as radiation workers on the Bristol University Radioactive Source Database </a:t>
            </a:r>
            <a:br>
              <a:rPr lang="en-GB" altLang="en-US"/>
            </a:br>
            <a:br>
              <a:rPr lang="en-GB" altLang="en-US"/>
            </a:br>
            <a:r>
              <a:rPr lang="en-GB" altLang="en-US">
                <a:hlinkClick r:id="rId4"/>
              </a:rPr>
              <a:t>http://www.bristol.ac.uk/safety/ionising-radiation</a:t>
            </a: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64516" name="Rectangle 7">
            <a:extLst>
              <a:ext uri="{FF2B5EF4-FFF2-40B4-BE49-F238E27FC236}">
                <a16:creationId xmlns:a16="http://schemas.microsoft.com/office/drawing/2014/main" id="{EB46A7DA-53F4-4B32-95FA-A41946D42C9D}"/>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64517" name="Rectangle 8">
            <a:extLst>
              <a:ext uri="{FF2B5EF4-FFF2-40B4-BE49-F238E27FC236}">
                <a16:creationId xmlns:a16="http://schemas.microsoft.com/office/drawing/2014/main" id="{30AA07DA-2A92-A1E0-E99C-A4C016B1A38D}"/>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Macintosh HD:Users:freelance:Desktop:UoB_PowerpointSlides_v3-1.jpg">
            <a:extLst>
              <a:ext uri="{FF2B5EF4-FFF2-40B4-BE49-F238E27FC236}">
                <a16:creationId xmlns:a16="http://schemas.microsoft.com/office/drawing/2014/main" id="{D1CEDCCA-A291-AB4E-48B8-F3DD765F8DB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a:extLst>
              <a:ext uri="{FF2B5EF4-FFF2-40B4-BE49-F238E27FC236}">
                <a16:creationId xmlns:a16="http://schemas.microsoft.com/office/drawing/2014/main" id="{B518998A-ED3D-5222-828B-86D9BC57E8D4}"/>
              </a:ext>
            </a:extLst>
          </p:cNvPr>
          <p:cNvSpPr>
            <a:spLocks noGrp="1" noChangeArrowheads="1"/>
          </p:cNvSpPr>
          <p:nvPr>
            <p:ph type="ctrTitle"/>
          </p:nvPr>
        </p:nvSpPr>
        <p:spPr>
          <a:xfrm>
            <a:off x="323850" y="1773238"/>
            <a:ext cx="7772400" cy="762000"/>
          </a:xfrm>
        </p:spPr>
        <p:txBody>
          <a:bodyPr/>
          <a:lstStyle/>
          <a:p>
            <a:r>
              <a:rPr lang="en-GB" altLang="en-US"/>
              <a:t>Sealed sources are typically portable and can be small in size, so extra care must be taken to secure them when unattended.</a:t>
            </a:r>
            <a:br>
              <a:rPr lang="en-GB" altLang="en-US"/>
            </a:br>
            <a:br>
              <a:rPr lang="en-GB" altLang="en-US"/>
            </a:br>
            <a:r>
              <a:rPr lang="en-GB" altLang="en-US"/>
              <a:t>Always ensure the door to any designated radiation area is locked when leaving.</a:t>
            </a:r>
            <a:br>
              <a:rPr lang="en-GB" altLang="en-US"/>
            </a:br>
            <a:br>
              <a:rPr lang="en-GB" altLang="en-US"/>
            </a:br>
            <a:r>
              <a:rPr lang="en-GB" altLang="en-US"/>
              <a:t>Sealed sources must be regularly accounted for and a formal recorded check must be carried out on a weekly basis.</a:t>
            </a: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65540" name="Rectangle 7">
            <a:extLst>
              <a:ext uri="{FF2B5EF4-FFF2-40B4-BE49-F238E27FC236}">
                <a16:creationId xmlns:a16="http://schemas.microsoft.com/office/drawing/2014/main" id="{99514B90-CCFC-AE1A-51C4-06DD77519819}"/>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65541" name="Rectangle 8">
            <a:extLst>
              <a:ext uri="{FF2B5EF4-FFF2-40B4-BE49-F238E27FC236}">
                <a16:creationId xmlns:a16="http://schemas.microsoft.com/office/drawing/2014/main" id="{8FBAB343-84B8-A598-58AB-9A0BC26F2DCB}"/>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Macintosh HD:Users:freelance:Desktop:UoB_PowerpointSlides_v3-1.jpg">
            <a:extLst>
              <a:ext uri="{FF2B5EF4-FFF2-40B4-BE49-F238E27FC236}">
                <a16:creationId xmlns:a16="http://schemas.microsoft.com/office/drawing/2014/main" id="{12B3C604-55D3-22DA-63D1-944E9F3CCBC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a:extLst>
              <a:ext uri="{FF2B5EF4-FFF2-40B4-BE49-F238E27FC236}">
                <a16:creationId xmlns:a16="http://schemas.microsoft.com/office/drawing/2014/main" id="{FB24397B-CA0A-90B7-A023-A79B507DBEBC}"/>
              </a:ext>
            </a:extLst>
          </p:cNvPr>
          <p:cNvSpPr>
            <a:spLocks noGrp="1" noChangeArrowheads="1"/>
          </p:cNvSpPr>
          <p:nvPr>
            <p:ph type="ctrTitle"/>
          </p:nvPr>
        </p:nvSpPr>
        <p:spPr>
          <a:xfrm>
            <a:off x="323850" y="1773238"/>
            <a:ext cx="7772400" cy="762000"/>
          </a:xfrm>
        </p:spPr>
        <p:txBody>
          <a:bodyPr/>
          <a:lstStyle/>
          <a:p>
            <a:r>
              <a:rPr lang="en-GB" altLang="en-US"/>
              <a:t>If purchasing a new source, there may be extra security arrangements required by the National Counter Terrorism Security Advisors Team. </a:t>
            </a:r>
            <a:br>
              <a:rPr lang="en-GB" altLang="en-US"/>
            </a:br>
            <a:br>
              <a:rPr lang="en-GB" altLang="en-US"/>
            </a:br>
            <a:br>
              <a:rPr lang="en-GB" altLang="en-US"/>
            </a:br>
            <a:br>
              <a:rPr lang="en-GB" altLang="en-US"/>
            </a:br>
            <a:br>
              <a:rPr lang="en-GB" altLang="en-US"/>
            </a:br>
            <a:br>
              <a:rPr lang="en-GB" altLang="en-US"/>
            </a:br>
            <a:br>
              <a:rPr lang="en-GB" altLang="en-US"/>
            </a:br>
            <a:r>
              <a:rPr lang="en-GB" altLang="en-US"/>
              <a:t>Therefore, advice should be sought from the University RPA / RWA  prior to purchase.</a:t>
            </a: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66564" name="Rectangle 7">
            <a:extLst>
              <a:ext uri="{FF2B5EF4-FFF2-40B4-BE49-F238E27FC236}">
                <a16:creationId xmlns:a16="http://schemas.microsoft.com/office/drawing/2014/main" id="{48066052-5BDE-642F-875C-E347BCF5ABBB}"/>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66565" name="Rectangle 8">
            <a:extLst>
              <a:ext uri="{FF2B5EF4-FFF2-40B4-BE49-F238E27FC236}">
                <a16:creationId xmlns:a16="http://schemas.microsoft.com/office/drawing/2014/main" id="{A1B88FC4-AF29-7A4E-8869-EB86BBB3D938}"/>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66566" name="Picture 1">
            <a:extLst>
              <a:ext uri="{FF2B5EF4-FFF2-40B4-BE49-F238E27FC236}">
                <a16:creationId xmlns:a16="http://schemas.microsoft.com/office/drawing/2014/main" id="{738D8926-DB19-FB79-C648-203D5D3C5E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2997200"/>
            <a:ext cx="153987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Macintosh HD:Users:freelance:Desktop:UoB_PowerpointSlides_v3-1.jpg">
            <a:extLst>
              <a:ext uri="{FF2B5EF4-FFF2-40B4-BE49-F238E27FC236}">
                <a16:creationId xmlns:a16="http://schemas.microsoft.com/office/drawing/2014/main" id="{2AB33F0E-3ECE-2A7A-066B-0289ED0DF70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2">
            <a:extLst>
              <a:ext uri="{FF2B5EF4-FFF2-40B4-BE49-F238E27FC236}">
                <a16:creationId xmlns:a16="http://schemas.microsoft.com/office/drawing/2014/main" id="{9A20C511-6651-FCC0-C2CD-41C8153DD1FB}"/>
              </a:ext>
            </a:extLst>
          </p:cNvPr>
          <p:cNvSpPr>
            <a:spLocks noGrp="1" noChangeArrowheads="1"/>
          </p:cNvSpPr>
          <p:nvPr>
            <p:ph type="ctrTitle"/>
          </p:nvPr>
        </p:nvSpPr>
        <p:spPr>
          <a:xfrm>
            <a:off x="323850" y="1773238"/>
            <a:ext cx="7772400" cy="762000"/>
          </a:xfrm>
        </p:spPr>
        <p:txBody>
          <a:bodyPr/>
          <a:lstStyle/>
          <a:p>
            <a:r>
              <a:rPr lang="en-US" altLang="en-US" b="1">
                <a:solidFill>
                  <a:srgbClr val="00B0F0"/>
                </a:solidFill>
              </a:rPr>
              <a:t>Transfer and Disposal</a:t>
            </a:r>
            <a:br>
              <a:rPr lang="en-US" altLang="en-US" b="1">
                <a:solidFill>
                  <a:srgbClr val="00B0F0"/>
                </a:solidFill>
              </a:rPr>
            </a:br>
            <a:br>
              <a:rPr lang="en-GB" altLang="en-US" b="1"/>
            </a:br>
            <a:r>
              <a:rPr lang="en-GB" altLang="en-US"/>
              <a:t>Contact the University RPA / RWA or Safety &amp; Health Services for transfer and disposal of all sealed sources, or to report lost or stolen sources. </a:t>
            </a:r>
            <a:br>
              <a:rPr lang="en-GB" altLang="en-US"/>
            </a:br>
            <a:br>
              <a:rPr lang="en-GB" altLang="en-US"/>
            </a:br>
            <a:br>
              <a:rPr lang="en-GB" altLang="en-US"/>
            </a:br>
            <a:r>
              <a:rPr lang="en-GB" altLang="en-US"/>
              <a:t>For transfer of ownership of a sealed source within the University, form </a:t>
            </a:r>
            <a:r>
              <a:rPr lang="en-GB" altLang="en-US" b="1" u="sng"/>
              <a:t>RP08</a:t>
            </a:r>
            <a:r>
              <a:rPr lang="en-GB" altLang="en-US"/>
              <a:t> must be used (available from the download documents section of the University Radioactive Source Database).</a:t>
            </a: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67588" name="Rectangle 7">
            <a:extLst>
              <a:ext uri="{FF2B5EF4-FFF2-40B4-BE49-F238E27FC236}">
                <a16:creationId xmlns:a16="http://schemas.microsoft.com/office/drawing/2014/main" id="{218A7CA0-091F-0F3D-B6A8-17FF672ADF77}"/>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67589" name="Rectangle 8">
            <a:extLst>
              <a:ext uri="{FF2B5EF4-FFF2-40B4-BE49-F238E27FC236}">
                <a16:creationId xmlns:a16="http://schemas.microsoft.com/office/drawing/2014/main" id="{BE765F74-DCFA-0DD2-C60D-EB4C03AD3576}"/>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Macintosh HD:Users:freelance:Desktop:UoB_PowerpointSlides_v3-1.jpg">
            <a:extLst>
              <a:ext uri="{FF2B5EF4-FFF2-40B4-BE49-F238E27FC236}">
                <a16:creationId xmlns:a16="http://schemas.microsoft.com/office/drawing/2014/main" id="{23983DBE-1D3D-AA03-663E-4C096C5B689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2">
            <a:extLst>
              <a:ext uri="{FF2B5EF4-FFF2-40B4-BE49-F238E27FC236}">
                <a16:creationId xmlns:a16="http://schemas.microsoft.com/office/drawing/2014/main" id="{78FF94F4-915F-A75F-9722-7257CB13E43A}"/>
              </a:ext>
            </a:extLst>
          </p:cNvPr>
          <p:cNvSpPr>
            <a:spLocks noGrp="1" noChangeArrowheads="1"/>
          </p:cNvSpPr>
          <p:nvPr>
            <p:ph type="ctrTitle"/>
          </p:nvPr>
        </p:nvSpPr>
        <p:spPr>
          <a:xfrm>
            <a:off x="323850" y="1773238"/>
            <a:ext cx="7772400" cy="762000"/>
          </a:xfrm>
        </p:spPr>
        <p:txBody>
          <a:bodyPr/>
          <a:lstStyle/>
          <a:p>
            <a:r>
              <a:rPr lang="en-US" altLang="en-US" b="1">
                <a:solidFill>
                  <a:srgbClr val="00B0F0"/>
                </a:solidFill>
              </a:rPr>
              <a:t>Dosimetry</a:t>
            </a:r>
            <a:br>
              <a:rPr lang="en-US" altLang="en-US" b="1">
                <a:solidFill>
                  <a:srgbClr val="00B0F0"/>
                </a:solidFill>
              </a:rPr>
            </a:br>
            <a:br>
              <a:rPr lang="en-GB" altLang="en-US" b="1"/>
            </a:br>
            <a:r>
              <a:rPr lang="en-GB" altLang="en-US"/>
              <a:t>Radiation dosimeters measure external radiation exposure and consist of a body badge and/or finger rings.</a:t>
            </a:r>
            <a:br>
              <a:rPr lang="en-GB" altLang="en-US"/>
            </a:br>
            <a:br>
              <a:rPr lang="en-GB" altLang="en-US"/>
            </a:br>
            <a:r>
              <a:rPr lang="en-GB" altLang="en-US"/>
              <a:t>Issue is required for those radiation workers designated Class 1 or Class 2 </a:t>
            </a: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68612" name="Rectangle 7">
            <a:extLst>
              <a:ext uri="{FF2B5EF4-FFF2-40B4-BE49-F238E27FC236}">
                <a16:creationId xmlns:a16="http://schemas.microsoft.com/office/drawing/2014/main" id="{36A0A495-EF94-B19C-DAB4-4847535B71DA}"/>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68613" name="Rectangle 8">
            <a:extLst>
              <a:ext uri="{FF2B5EF4-FFF2-40B4-BE49-F238E27FC236}">
                <a16:creationId xmlns:a16="http://schemas.microsoft.com/office/drawing/2014/main" id="{A1305D4C-F83E-CC6F-47EF-0AEF0D6F3DFC}"/>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Macintosh HD:Users:freelance:Desktop:UoB_PowerpointSlides_v3-1.jpg">
            <a:extLst>
              <a:ext uri="{FF2B5EF4-FFF2-40B4-BE49-F238E27FC236}">
                <a16:creationId xmlns:a16="http://schemas.microsoft.com/office/drawing/2014/main" id="{656CBB90-9369-F149-12D6-E01DF03D02D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2">
            <a:extLst>
              <a:ext uri="{FF2B5EF4-FFF2-40B4-BE49-F238E27FC236}">
                <a16:creationId xmlns:a16="http://schemas.microsoft.com/office/drawing/2014/main" id="{B5369991-B275-60D9-BE1E-C962A4DA6E00}"/>
              </a:ext>
            </a:extLst>
          </p:cNvPr>
          <p:cNvSpPr>
            <a:spLocks noGrp="1" noChangeArrowheads="1"/>
          </p:cNvSpPr>
          <p:nvPr>
            <p:ph type="ctrTitle"/>
          </p:nvPr>
        </p:nvSpPr>
        <p:spPr>
          <a:xfrm>
            <a:off x="323850" y="1773238"/>
            <a:ext cx="8351838" cy="4248150"/>
          </a:xfrm>
        </p:spPr>
        <p:txBody>
          <a:bodyPr/>
          <a:lstStyle/>
          <a:p>
            <a:br>
              <a:rPr lang="en-GB" altLang="en-US"/>
            </a:br>
            <a:br>
              <a:rPr lang="en-GB" altLang="en-US"/>
            </a:br>
            <a:r>
              <a:rPr lang="en-GB" altLang="en-US"/>
              <a:t>Refer to the ‘Working with Ionising Radiation’ policy and guidance document, section 6.2.1, for University arrangements</a:t>
            </a:r>
            <a:br>
              <a:rPr lang="en-GB" altLang="en-US"/>
            </a:br>
            <a:br>
              <a:rPr lang="en-GB" altLang="en-US"/>
            </a:br>
            <a:r>
              <a:rPr lang="en-GB" altLang="en-US">
                <a:hlinkClick r:id="rId4"/>
              </a:rPr>
              <a:t>https://www.bris.ac.uk/safety/media/uobonly/po/ionising-rad-po.pdf</a:t>
            </a:r>
            <a:r>
              <a:rPr lang="en-GB" altLang="en-US"/>
              <a:t>  </a:t>
            </a: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69636" name="Rectangle 7">
            <a:extLst>
              <a:ext uri="{FF2B5EF4-FFF2-40B4-BE49-F238E27FC236}">
                <a16:creationId xmlns:a16="http://schemas.microsoft.com/office/drawing/2014/main" id="{BB52E037-A838-8654-BACF-65D04C0D20DB}"/>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69637" name="Rectangle 8">
            <a:extLst>
              <a:ext uri="{FF2B5EF4-FFF2-40B4-BE49-F238E27FC236}">
                <a16:creationId xmlns:a16="http://schemas.microsoft.com/office/drawing/2014/main" id="{0BC0713E-0A1B-4B40-F5AB-6256328C36AC}"/>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Macintosh HD:Users:freelance:Desktop:UoB_PowerpointSlides_v3-1.jpg">
            <a:extLst>
              <a:ext uri="{FF2B5EF4-FFF2-40B4-BE49-F238E27FC236}">
                <a16:creationId xmlns:a16="http://schemas.microsoft.com/office/drawing/2014/main" id="{3AE885DD-8560-73E3-45D4-E3F66F09B26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2">
            <a:extLst>
              <a:ext uri="{FF2B5EF4-FFF2-40B4-BE49-F238E27FC236}">
                <a16:creationId xmlns:a16="http://schemas.microsoft.com/office/drawing/2014/main" id="{5B58F076-2F37-285E-F4D2-FFCACEC8EE01}"/>
              </a:ext>
            </a:extLst>
          </p:cNvPr>
          <p:cNvSpPr>
            <a:spLocks noGrp="1" noChangeArrowheads="1"/>
          </p:cNvSpPr>
          <p:nvPr>
            <p:ph type="ctrTitle"/>
          </p:nvPr>
        </p:nvSpPr>
        <p:spPr>
          <a:xfrm>
            <a:off x="323850" y="1773238"/>
            <a:ext cx="7772400" cy="762000"/>
          </a:xfrm>
        </p:spPr>
        <p:txBody>
          <a:bodyPr/>
          <a:lstStyle/>
          <a:p>
            <a:r>
              <a:rPr lang="en-GB" altLang="en-US"/>
              <a:t>External dosimeters are not required for medium and low energy beta emitting isotopes, such as for Ni-63, H-3, C-14, P-33 and S-35.</a:t>
            </a:r>
            <a:br>
              <a:rPr lang="en-GB" altLang="en-US"/>
            </a:br>
            <a:br>
              <a:rPr lang="en-GB" altLang="en-US"/>
            </a:br>
            <a:r>
              <a:rPr lang="en-GB" altLang="en-US"/>
              <a:t>Dosimeters must only be used by the person issued the dosimeter (names are listed on the dosimeter label).</a:t>
            </a: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70660" name="Rectangle 7">
            <a:extLst>
              <a:ext uri="{FF2B5EF4-FFF2-40B4-BE49-F238E27FC236}">
                <a16:creationId xmlns:a16="http://schemas.microsoft.com/office/drawing/2014/main" id="{60506956-0897-B951-BCCE-C8C4274AE6C5}"/>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70661" name="Rectangle 8">
            <a:extLst>
              <a:ext uri="{FF2B5EF4-FFF2-40B4-BE49-F238E27FC236}">
                <a16:creationId xmlns:a16="http://schemas.microsoft.com/office/drawing/2014/main" id="{E0E234C0-8EF7-7F01-4540-1A2260879F24}"/>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Macintosh HD:Users:freelance:Desktop:UoB_PowerpointSlides_v3-1.jpg">
            <a:extLst>
              <a:ext uri="{FF2B5EF4-FFF2-40B4-BE49-F238E27FC236}">
                <a16:creationId xmlns:a16="http://schemas.microsoft.com/office/drawing/2014/main" id="{0238CA02-EBCC-4871-1C6E-067157941BD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2">
            <a:extLst>
              <a:ext uri="{FF2B5EF4-FFF2-40B4-BE49-F238E27FC236}">
                <a16:creationId xmlns:a16="http://schemas.microsoft.com/office/drawing/2014/main" id="{6CD64B95-4C02-516D-D4C5-2F2D33413C3F}"/>
              </a:ext>
            </a:extLst>
          </p:cNvPr>
          <p:cNvSpPr>
            <a:spLocks noGrp="1" noChangeArrowheads="1"/>
          </p:cNvSpPr>
          <p:nvPr>
            <p:ph type="ctrTitle"/>
          </p:nvPr>
        </p:nvSpPr>
        <p:spPr>
          <a:xfrm>
            <a:off x="323850" y="1773238"/>
            <a:ext cx="7772400" cy="762000"/>
          </a:xfrm>
        </p:spPr>
        <p:txBody>
          <a:bodyPr/>
          <a:lstStyle/>
          <a:p>
            <a:r>
              <a:rPr lang="en-GB" altLang="en-US"/>
              <a:t>The body badge should be worn where you expect to get the highest dose, e.g., clipped to the lapel.</a:t>
            </a:r>
            <a:br>
              <a:rPr lang="en-GB" altLang="en-US"/>
            </a:br>
            <a:br>
              <a:rPr lang="en-GB" altLang="en-US"/>
            </a:br>
            <a:r>
              <a:rPr lang="en-GB" altLang="en-US"/>
              <a:t> </a:t>
            </a: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71684" name="Rectangle 7">
            <a:extLst>
              <a:ext uri="{FF2B5EF4-FFF2-40B4-BE49-F238E27FC236}">
                <a16:creationId xmlns:a16="http://schemas.microsoft.com/office/drawing/2014/main" id="{5D1D3C62-025A-7954-42B6-1AD172190628}"/>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71685" name="Rectangle 8">
            <a:extLst>
              <a:ext uri="{FF2B5EF4-FFF2-40B4-BE49-F238E27FC236}">
                <a16:creationId xmlns:a16="http://schemas.microsoft.com/office/drawing/2014/main" id="{0457CFB6-2DBF-E5C0-736B-4272C66BDF29}"/>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71686" name="Picture 1">
            <a:extLst>
              <a:ext uri="{FF2B5EF4-FFF2-40B4-BE49-F238E27FC236}">
                <a16:creationId xmlns:a16="http://schemas.microsoft.com/office/drawing/2014/main" id="{7C3B2541-BB03-19C7-BE17-B421E2AC45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924175"/>
            <a:ext cx="23177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Macintosh HD:Users:freelance:Desktop:UoB_PowerpointSlides_v3-1.jpg">
            <a:extLst>
              <a:ext uri="{FF2B5EF4-FFF2-40B4-BE49-F238E27FC236}">
                <a16:creationId xmlns:a16="http://schemas.microsoft.com/office/drawing/2014/main" id="{B9104042-68A4-32FB-A1C6-D72C1106D9D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2">
            <a:extLst>
              <a:ext uri="{FF2B5EF4-FFF2-40B4-BE49-F238E27FC236}">
                <a16:creationId xmlns:a16="http://schemas.microsoft.com/office/drawing/2014/main" id="{A612DD21-EBB1-46BC-1BBE-87BE7C4039F3}"/>
              </a:ext>
            </a:extLst>
          </p:cNvPr>
          <p:cNvSpPr>
            <a:spLocks noGrp="1" noChangeArrowheads="1"/>
          </p:cNvSpPr>
          <p:nvPr>
            <p:ph type="ctrTitle"/>
          </p:nvPr>
        </p:nvSpPr>
        <p:spPr>
          <a:xfrm>
            <a:off x="323850" y="1773238"/>
            <a:ext cx="7772400" cy="762000"/>
          </a:xfrm>
        </p:spPr>
        <p:txBody>
          <a:bodyPr/>
          <a:lstStyle/>
          <a:p>
            <a:r>
              <a:rPr lang="en-GB" altLang="en-US"/>
              <a:t>Finger rings are worn under gloves, label facing inward.</a:t>
            </a:r>
            <a:br>
              <a:rPr lang="en-GB" altLang="en-US"/>
            </a:br>
            <a:r>
              <a:rPr lang="en-GB" altLang="en-US"/>
              <a:t> </a:t>
            </a: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72708" name="Rectangle 7">
            <a:extLst>
              <a:ext uri="{FF2B5EF4-FFF2-40B4-BE49-F238E27FC236}">
                <a16:creationId xmlns:a16="http://schemas.microsoft.com/office/drawing/2014/main" id="{71DE950B-2C8E-5D48-D285-10655CE0CC99}"/>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72709" name="Rectangle 8">
            <a:extLst>
              <a:ext uri="{FF2B5EF4-FFF2-40B4-BE49-F238E27FC236}">
                <a16:creationId xmlns:a16="http://schemas.microsoft.com/office/drawing/2014/main" id="{9B8D36FE-095D-F63A-2251-FE27AAC6A271}"/>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72710" name="Picture 1">
            <a:extLst>
              <a:ext uri="{FF2B5EF4-FFF2-40B4-BE49-F238E27FC236}">
                <a16:creationId xmlns:a16="http://schemas.microsoft.com/office/drawing/2014/main" id="{3BD67982-5568-11BD-8229-2A1EC78DFE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997200"/>
            <a:ext cx="19050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Macintosh HD:Users:freelance:Desktop:UoB_PowerpointSlides_v3-1.jpg">
            <a:extLst>
              <a:ext uri="{FF2B5EF4-FFF2-40B4-BE49-F238E27FC236}">
                <a16:creationId xmlns:a16="http://schemas.microsoft.com/office/drawing/2014/main" id="{C64493A5-DCB3-4395-3B69-E9A45A60D39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FF5C8844-167D-D82C-BEFA-B2335B658E7D}"/>
              </a:ext>
            </a:extLst>
          </p:cNvPr>
          <p:cNvSpPr>
            <a:spLocks noGrp="1" noChangeArrowheads="1"/>
          </p:cNvSpPr>
          <p:nvPr>
            <p:ph type="ctrTitle"/>
          </p:nvPr>
        </p:nvSpPr>
        <p:spPr>
          <a:xfrm>
            <a:off x="330200" y="1773238"/>
            <a:ext cx="7772400" cy="762000"/>
          </a:xfrm>
        </p:spPr>
        <p:txBody>
          <a:bodyPr/>
          <a:lstStyle/>
          <a:p>
            <a:pPr eaLnBrk="1" hangingPunct="1"/>
            <a:r>
              <a:rPr lang="en-GB" altLang="en-US"/>
              <a:t>The definition of a sealed source is given in Regulation 2 (1) of the Ionising Radiations Regulations 2017 (IRR17) </a:t>
            </a:r>
            <a:br>
              <a:rPr lang="en-GB" altLang="en-US"/>
            </a:br>
            <a:br>
              <a:rPr lang="en-GB" altLang="en-US"/>
            </a:br>
            <a:r>
              <a:rPr lang="en-GB" altLang="en-US"/>
              <a:t>‘A sealed source means a radioactive source whose structure is such as to prevent, under normal conditions of use, any dispersion of radioactive substances into the environment, but it does not include any radioactive substance inside a nuclear reactor or any nuclear fuel element’.</a:t>
            </a:r>
            <a:br>
              <a:rPr lang="en-GB" altLang="en-US"/>
            </a:br>
            <a:br>
              <a:rPr lang="en-GB" altLang="en-US"/>
            </a:br>
            <a:br>
              <a:rPr lang="en-GB" altLang="en-US"/>
            </a:br>
            <a:endParaRPr lang="en-GB" altLang="en-US"/>
          </a:p>
        </p:txBody>
      </p:sp>
      <p:sp>
        <p:nvSpPr>
          <p:cNvPr id="9220" name="Rectangle 7">
            <a:extLst>
              <a:ext uri="{FF2B5EF4-FFF2-40B4-BE49-F238E27FC236}">
                <a16:creationId xmlns:a16="http://schemas.microsoft.com/office/drawing/2014/main" id="{044D17B7-32DB-FEBB-C87C-A88A695038D1}"/>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9221" name="Rectangle 8">
            <a:extLst>
              <a:ext uri="{FF2B5EF4-FFF2-40B4-BE49-F238E27FC236}">
                <a16:creationId xmlns:a16="http://schemas.microsoft.com/office/drawing/2014/main" id="{A0E05081-1202-5097-FEE1-580028B63B22}"/>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Macintosh HD:Users:freelance:Desktop:UoB_PowerpointSlides_v3-1.jpg">
            <a:extLst>
              <a:ext uri="{FF2B5EF4-FFF2-40B4-BE49-F238E27FC236}">
                <a16:creationId xmlns:a16="http://schemas.microsoft.com/office/drawing/2014/main" id="{A293B366-5A21-5E55-BBBF-9AA6284D3BC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2">
            <a:extLst>
              <a:ext uri="{FF2B5EF4-FFF2-40B4-BE49-F238E27FC236}">
                <a16:creationId xmlns:a16="http://schemas.microsoft.com/office/drawing/2014/main" id="{2FBD54A0-2000-9E8A-E613-F8BD8BEE65E3}"/>
              </a:ext>
            </a:extLst>
          </p:cNvPr>
          <p:cNvSpPr>
            <a:spLocks noGrp="1" noChangeArrowheads="1"/>
          </p:cNvSpPr>
          <p:nvPr>
            <p:ph type="ctrTitle"/>
          </p:nvPr>
        </p:nvSpPr>
        <p:spPr>
          <a:xfrm>
            <a:off x="323850" y="1773238"/>
            <a:ext cx="7772400" cy="762000"/>
          </a:xfrm>
        </p:spPr>
        <p:txBody>
          <a:bodyPr/>
          <a:lstStyle/>
          <a:p>
            <a:r>
              <a:rPr lang="en-GB" altLang="en-US"/>
              <a:t>Dosimeters are exchanged every 3 months. </a:t>
            </a:r>
            <a:br>
              <a:rPr lang="en-GB" altLang="en-US"/>
            </a:br>
            <a:br>
              <a:rPr lang="en-GB" altLang="en-US"/>
            </a:br>
            <a:r>
              <a:rPr lang="en-GB" altLang="en-US"/>
              <a:t>In most cases, new badges are issued by the University RPA / RWA to School RPS’s who then distribute them to staff and exchange the old badges for the new ones.</a:t>
            </a:r>
            <a:br>
              <a:rPr lang="en-GB" altLang="en-US"/>
            </a:br>
            <a:r>
              <a:rPr lang="en-GB" altLang="en-US"/>
              <a:t> </a:t>
            </a:r>
            <a:br>
              <a:rPr lang="en-GB" altLang="en-US"/>
            </a:br>
            <a:r>
              <a:rPr lang="en-GB" altLang="en-US"/>
              <a:t>Accurate readings of radiation exposure requires timely return of the dosimeters, so they must be readily available to the School RPS when requested.</a:t>
            </a:r>
            <a:br>
              <a:rPr lang="en-GB" altLang="en-US"/>
            </a:br>
            <a:br>
              <a:rPr lang="en-GB" altLang="en-US"/>
            </a:br>
            <a:br>
              <a:rPr lang="en-GB" altLang="en-US"/>
            </a:br>
            <a:r>
              <a:rPr lang="en-GB" altLang="en-US"/>
              <a:t> </a:t>
            </a: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73732" name="Rectangle 7">
            <a:extLst>
              <a:ext uri="{FF2B5EF4-FFF2-40B4-BE49-F238E27FC236}">
                <a16:creationId xmlns:a16="http://schemas.microsoft.com/office/drawing/2014/main" id="{A8188B95-B2C2-E191-E511-654868890617}"/>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73733" name="Rectangle 8">
            <a:extLst>
              <a:ext uri="{FF2B5EF4-FFF2-40B4-BE49-F238E27FC236}">
                <a16:creationId xmlns:a16="http://schemas.microsoft.com/office/drawing/2014/main" id="{DB13858E-9146-9AC7-FCD1-942E1A9CA71B}"/>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Macintosh HD:Users:freelance:Desktop:UoB_PowerpointSlides_v3-1.jpg">
            <a:extLst>
              <a:ext uri="{FF2B5EF4-FFF2-40B4-BE49-F238E27FC236}">
                <a16:creationId xmlns:a16="http://schemas.microsoft.com/office/drawing/2014/main" id="{64149782-2676-88D2-877D-763C5D05941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2">
            <a:extLst>
              <a:ext uri="{FF2B5EF4-FFF2-40B4-BE49-F238E27FC236}">
                <a16:creationId xmlns:a16="http://schemas.microsoft.com/office/drawing/2014/main" id="{DF5DD222-A336-A435-4FB5-47859D8A7E6B}"/>
              </a:ext>
            </a:extLst>
          </p:cNvPr>
          <p:cNvSpPr>
            <a:spLocks noGrp="1" noChangeArrowheads="1"/>
          </p:cNvSpPr>
          <p:nvPr>
            <p:ph type="ctrTitle"/>
          </p:nvPr>
        </p:nvSpPr>
        <p:spPr>
          <a:xfrm>
            <a:off x="323850" y="1773238"/>
            <a:ext cx="7772400" cy="762000"/>
          </a:xfrm>
        </p:spPr>
        <p:txBody>
          <a:bodyPr/>
          <a:lstStyle/>
          <a:p>
            <a:r>
              <a:rPr lang="en-GB" altLang="en-US"/>
              <a:t>University dose investigation levels are set at quarterly readings of –</a:t>
            </a:r>
            <a:br>
              <a:rPr lang="en-GB" altLang="en-US"/>
            </a:br>
            <a:br>
              <a:rPr lang="en-GB" altLang="en-US"/>
            </a:br>
            <a:br>
              <a:rPr lang="en-GB" altLang="en-US"/>
            </a:br>
            <a:r>
              <a:rPr lang="en-GB" altLang="en-US" b="1"/>
              <a:t>&gt; 5 mSv for a ring badge 		</a:t>
            </a:r>
            <a:br>
              <a:rPr lang="en-GB" altLang="en-US" b="1"/>
            </a:br>
            <a:br>
              <a:rPr lang="en-GB" altLang="en-US" b="1"/>
            </a:br>
            <a:br>
              <a:rPr lang="en-GB" altLang="en-US"/>
            </a:br>
            <a:r>
              <a:rPr lang="en-GB" altLang="en-US" b="1"/>
              <a:t>&gt; 0.2 mSv for a body badge	</a:t>
            </a:r>
            <a:br>
              <a:rPr lang="en-GB" altLang="en-US"/>
            </a:br>
            <a:r>
              <a:rPr lang="en-GB" altLang="en-US"/>
              <a:t> </a:t>
            </a: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74756" name="Rectangle 7">
            <a:extLst>
              <a:ext uri="{FF2B5EF4-FFF2-40B4-BE49-F238E27FC236}">
                <a16:creationId xmlns:a16="http://schemas.microsoft.com/office/drawing/2014/main" id="{6ECFCEEA-6769-4315-BDF5-26B9F74F7231}"/>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74757" name="Rectangle 8">
            <a:extLst>
              <a:ext uri="{FF2B5EF4-FFF2-40B4-BE49-F238E27FC236}">
                <a16:creationId xmlns:a16="http://schemas.microsoft.com/office/drawing/2014/main" id="{F6265396-DA98-771E-A990-1E6C95BD772A}"/>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74758" name="Picture 1">
            <a:extLst>
              <a:ext uri="{FF2B5EF4-FFF2-40B4-BE49-F238E27FC236}">
                <a16:creationId xmlns:a16="http://schemas.microsoft.com/office/drawing/2014/main" id="{1DEF3246-0924-E1CD-01A8-A3AD33D55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2760663"/>
            <a:ext cx="950913"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2">
            <a:extLst>
              <a:ext uri="{FF2B5EF4-FFF2-40B4-BE49-F238E27FC236}">
                <a16:creationId xmlns:a16="http://schemas.microsoft.com/office/drawing/2014/main" id="{1457CF0A-69A7-CA95-6689-26FE915DAA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3759200"/>
            <a:ext cx="9509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Macintosh HD:Users:freelance:Desktop:UoB_PowerpointSlides_v3-1.jpg">
            <a:extLst>
              <a:ext uri="{FF2B5EF4-FFF2-40B4-BE49-F238E27FC236}">
                <a16:creationId xmlns:a16="http://schemas.microsoft.com/office/drawing/2014/main" id="{70162D8E-B2B4-EA2B-C681-A6A4ECFFCD1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2">
            <a:extLst>
              <a:ext uri="{FF2B5EF4-FFF2-40B4-BE49-F238E27FC236}">
                <a16:creationId xmlns:a16="http://schemas.microsoft.com/office/drawing/2014/main" id="{9EA18AA0-55A1-9F2F-2C77-AAC83E38BBCF}"/>
              </a:ext>
            </a:extLst>
          </p:cNvPr>
          <p:cNvSpPr>
            <a:spLocks noGrp="1" noChangeArrowheads="1"/>
          </p:cNvSpPr>
          <p:nvPr>
            <p:ph type="ctrTitle"/>
          </p:nvPr>
        </p:nvSpPr>
        <p:spPr>
          <a:xfrm>
            <a:off x="323850" y="1773238"/>
            <a:ext cx="4679950" cy="4248150"/>
          </a:xfrm>
        </p:spPr>
        <p:txBody>
          <a:bodyPr/>
          <a:lstStyle/>
          <a:p>
            <a:r>
              <a:rPr lang="en-US" altLang="en-US" b="1">
                <a:solidFill>
                  <a:srgbClr val="00B0F0"/>
                </a:solidFill>
              </a:rPr>
              <a:t>Environment Agency Permits</a:t>
            </a:r>
            <a:br>
              <a:rPr lang="en-US" altLang="en-US" b="1">
                <a:solidFill>
                  <a:srgbClr val="00B0F0"/>
                </a:solidFill>
              </a:rPr>
            </a:br>
            <a:br>
              <a:rPr lang="en-GB" altLang="en-US" b="1"/>
            </a:br>
            <a:br>
              <a:rPr lang="en-GB" altLang="en-US" b="1"/>
            </a:br>
            <a:r>
              <a:rPr lang="en-GB" altLang="en-US"/>
              <a:t>The Environment Agency issues permits for the keeping and use of sealed sources, which detail the isotopes and associated activities allowed on University premises. </a:t>
            </a: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75780" name="Rectangle 7">
            <a:extLst>
              <a:ext uri="{FF2B5EF4-FFF2-40B4-BE49-F238E27FC236}">
                <a16:creationId xmlns:a16="http://schemas.microsoft.com/office/drawing/2014/main" id="{F13D210D-8241-6722-461A-060159824E0B}"/>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75781" name="Rectangle 8">
            <a:extLst>
              <a:ext uri="{FF2B5EF4-FFF2-40B4-BE49-F238E27FC236}">
                <a16:creationId xmlns:a16="http://schemas.microsoft.com/office/drawing/2014/main" id="{873A4CF3-C44F-23BE-CB58-F31DFACD8EEA}"/>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75782" name="Picture 1">
            <a:extLst>
              <a:ext uri="{FF2B5EF4-FFF2-40B4-BE49-F238E27FC236}">
                <a16:creationId xmlns:a16="http://schemas.microsoft.com/office/drawing/2014/main" id="{088AC2AE-4262-4A32-7A4E-F1A0A32D29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2924175"/>
            <a:ext cx="33528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Macintosh HD:Users:freelance:Desktop:UoB_PowerpointSlides_v3-1.jpg">
            <a:extLst>
              <a:ext uri="{FF2B5EF4-FFF2-40B4-BE49-F238E27FC236}">
                <a16:creationId xmlns:a16="http://schemas.microsoft.com/office/drawing/2014/main" id="{437657FB-06F5-2163-4CA1-86E0EEF1E2D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2">
            <a:extLst>
              <a:ext uri="{FF2B5EF4-FFF2-40B4-BE49-F238E27FC236}">
                <a16:creationId xmlns:a16="http://schemas.microsoft.com/office/drawing/2014/main" id="{FDBF18BB-BF90-7F61-A1D1-5EC279A1A5F4}"/>
              </a:ext>
            </a:extLst>
          </p:cNvPr>
          <p:cNvSpPr>
            <a:spLocks noGrp="1" noChangeArrowheads="1"/>
          </p:cNvSpPr>
          <p:nvPr>
            <p:ph type="ctrTitle"/>
          </p:nvPr>
        </p:nvSpPr>
        <p:spPr>
          <a:xfrm>
            <a:off x="323850" y="1773238"/>
            <a:ext cx="7772400" cy="762000"/>
          </a:xfrm>
        </p:spPr>
        <p:txBody>
          <a:bodyPr/>
          <a:lstStyle/>
          <a:p>
            <a:r>
              <a:rPr lang="en-GB" altLang="en-US"/>
              <a:t>A breach of any permit condition could lead to an unlimited fine and /or up to 5 years imprisonment imposed by the Regulator as breaches are usually heard in the Crown Court. </a:t>
            </a:r>
            <a:br>
              <a:rPr lang="en-GB" altLang="en-US"/>
            </a:br>
            <a:br>
              <a:rPr lang="en-GB" altLang="en-US"/>
            </a:br>
            <a:br>
              <a:rPr lang="en-GB" altLang="en-US"/>
            </a:br>
            <a:br>
              <a:rPr lang="en-GB" altLang="en-US"/>
            </a:br>
            <a:br>
              <a:rPr lang="en-GB" altLang="en-US"/>
            </a:br>
            <a:br>
              <a:rPr lang="en-GB" altLang="en-US"/>
            </a:br>
            <a:r>
              <a:rPr lang="en-GB" altLang="en-US"/>
              <a:t>It is therefore imperative users of sealed sources read, understand and ensure compliance with </a:t>
            </a:r>
            <a:r>
              <a:rPr lang="en-GB" altLang="en-US" b="1" u="sng"/>
              <a:t>all </a:t>
            </a:r>
            <a:r>
              <a:rPr lang="en-GB" altLang="en-US"/>
              <a:t>permit conditions.</a:t>
            </a: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76804" name="Rectangle 7">
            <a:extLst>
              <a:ext uri="{FF2B5EF4-FFF2-40B4-BE49-F238E27FC236}">
                <a16:creationId xmlns:a16="http://schemas.microsoft.com/office/drawing/2014/main" id="{6B49AF4E-384C-3F78-C954-5C14462C2E6B}"/>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76805" name="Rectangle 8">
            <a:extLst>
              <a:ext uri="{FF2B5EF4-FFF2-40B4-BE49-F238E27FC236}">
                <a16:creationId xmlns:a16="http://schemas.microsoft.com/office/drawing/2014/main" id="{8696125D-C9FC-F8C5-D7F5-D97E82593BAF}"/>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76806" name="Picture 1">
            <a:extLst>
              <a:ext uri="{FF2B5EF4-FFF2-40B4-BE49-F238E27FC236}">
                <a16:creationId xmlns:a16="http://schemas.microsoft.com/office/drawing/2014/main" id="{A6EB7A09-9BE2-D3CF-E413-0D558ACA3D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4700" y="2997200"/>
            <a:ext cx="17113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Macintosh HD:Users:freelance:Desktop:UoB_PowerpointSlides_v3-1.jpg">
            <a:extLst>
              <a:ext uri="{FF2B5EF4-FFF2-40B4-BE49-F238E27FC236}">
                <a16:creationId xmlns:a16="http://schemas.microsoft.com/office/drawing/2014/main" id="{5AC0751E-FB9E-21FD-F24E-5A78B38203E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2">
            <a:extLst>
              <a:ext uri="{FF2B5EF4-FFF2-40B4-BE49-F238E27FC236}">
                <a16:creationId xmlns:a16="http://schemas.microsoft.com/office/drawing/2014/main" id="{937C239D-F5F5-11CD-FB9E-2D29B12117BD}"/>
              </a:ext>
            </a:extLst>
          </p:cNvPr>
          <p:cNvSpPr>
            <a:spLocks noGrp="1" noChangeArrowheads="1"/>
          </p:cNvSpPr>
          <p:nvPr>
            <p:ph type="ctrTitle"/>
          </p:nvPr>
        </p:nvSpPr>
        <p:spPr>
          <a:xfrm>
            <a:off x="323850" y="1773238"/>
            <a:ext cx="7772400" cy="762000"/>
          </a:xfrm>
        </p:spPr>
        <p:txBody>
          <a:bodyPr/>
          <a:lstStyle/>
          <a:p>
            <a:br>
              <a:rPr lang="en-GB" altLang="en-US"/>
            </a:br>
            <a:r>
              <a:rPr lang="en-GB" altLang="en-US"/>
              <a:t>Before purchase of any new sealed source, please contact the University RPA / RWA, as a variation to the existing permit may need to be applied for, before the purchase can proceed. </a:t>
            </a:r>
            <a:br>
              <a:rPr lang="en-GB" altLang="en-US"/>
            </a:br>
            <a:br>
              <a:rPr lang="en-GB" altLang="en-US"/>
            </a:br>
            <a:r>
              <a:rPr lang="en-GB" altLang="en-US"/>
              <a:t>The cost to vary the Permit will fall to the School.</a:t>
            </a: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77828" name="Rectangle 7">
            <a:extLst>
              <a:ext uri="{FF2B5EF4-FFF2-40B4-BE49-F238E27FC236}">
                <a16:creationId xmlns:a16="http://schemas.microsoft.com/office/drawing/2014/main" id="{E8C72A2E-4741-BE8F-D422-90D41E5C0CE8}"/>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77829" name="Rectangle 8">
            <a:extLst>
              <a:ext uri="{FF2B5EF4-FFF2-40B4-BE49-F238E27FC236}">
                <a16:creationId xmlns:a16="http://schemas.microsoft.com/office/drawing/2014/main" id="{2B87335A-782C-E224-4CE8-5CABF862BB49}"/>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Macintosh HD:Users:freelance:Desktop:UoB_PowerpointSlides_v3-1.jpg">
            <a:extLst>
              <a:ext uri="{FF2B5EF4-FFF2-40B4-BE49-F238E27FC236}">
                <a16:creationId xmlns:a16="http://schemas.microsoft.com/office/drawing/2014/main" id="{B6E59BBF-B17E-4B55-00ED-FBC36D2ED94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2">
            <a:extLst>
              <a:ext uri="{FF2B5EF4-FFF2-40B4-BE49-F238E27FC236}">
                <a16:creationId xmlns:a16="http://schemas.microsoft.com/office/drawing/2014/main" id="{74036704-184F-C8D8-FF0A-5183BD18FBC7}"/>
              </a:ext>
            </a:extLst>
          </p:cNvPr>
          <p:cNvSpPr>
            <a:spLocks noGrp="1" noChangeArrowheads="1"/>
          </p:cNvSpPr>
          <p:nvPr>
            <p:ph type="ctrTitle"/>
          </p:nvPr>
        </p:nvSpPr>
        <p:spPr>
          <a:xfrm>
            <a:off x="323850" y="1773238"/>
            <a:ext cx="7772400" cy="762000"/>
          </a:xfrm>
        </p:spPr>
        <p:txBody>
          <a:bodyPr/>
          <a:lstStyle/>
          <a:p>
            <a:br>
              <a:rPr lang="en-GB" altLang="en-US"/>
            </a:br>
            <a:r>
              <a:rPr lang="en-GB" altLang="en-US"/>
              <a:t>Please note there is no sealed source permit issued for the Langford site. </a:t>
            </a:r>
            <a:br>
              <a:rPr lang="en-GB" altLang="en-US"/>
            </a:br>
            <a:br>
              <a:rPr lang="en-GB" altLang="en-US"/>
            </a:br>
            <a:r>
              <a:rPr lang="en-GB" altLang="en-US"/>
              <a:t>Therefore, only sealed sources which comply with the EPR 2016 sealed source exemptions may be allowed on the Langford site. </a:t>
            </a:r>
            <a:br>
              <a:rPr lang="en-GB" altLang="en-US"/>
            </a:br>
            <a:br>
              <a:rPr lang="en-GB" altLang="en-US"/>
            </a:br>
            <a:r>
              <a:rPr lang="en-GB" altLang="en-US"/>
              <a:t>Contact the School RPS or University RPA / RWA if you require further advice on permit conditions.</a:t>
            </a: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78852" name="Rectangle 7">
            <a:extLst>
              <a:ext uri="{FF2B5EF4-FFF2-40B4-BE49-F238E27FC236}">
                <a16:creationId xmlns:a16="http://schemas.microsoft.com/office/drawing/2014/main" id="{4B57D46A-3001-DD78-5957-4D37E0C8E106}"/>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78853" name="Rectangle 8">
            <a:extLst>
              <a:ext uri="{FF2B5EF4-FFF2-40B4-BE49-F238E27FC236}">
                <a16:creationId xmlns:a16="http://schemas.microsoft.com/office/drawing/2014/main" id="{A45691C6-1567-D994-45F3-425B62031D84}"/>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Macintosh HD:Users:freelance:Desktop:UoB_PowerpointSlides_v3-1.jpg">
            <a:extLst>
              <a:ext uri="{FF2B5EF4-FFF2-40B4-BE49-F238E27FC236}">
                <a16:creationId xmlns:a16="http://schemas.microsoft.com/office/drawing/2014/main" id="{B82EF63C-54D9-9222-C668-9B8D1A471C4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2">
            <a:extLst>
              <a:ext uri="{FF2B5EF4-FFF2-40B4-BE49-F238E27FC236}">
                <a16:creationId xmlns:a16="http://schemas.microsoft.com/office/drawing/2014/main" id="{A52BC04D-791F-E84B-1F19-FD4BB9DE8FCF}"/>
              </a:ext>
            </a:extLst>
          </p:cNvPr>
          <p:cNvSpPr>
            <a:spLocks noGrp="1" noChangeArrowheads="1"/>
          </p:cNvSpPr>
          <p:nvPr>
            <p:ph type="ctrTitle"/>
          </p:nvPr>
        </p:nvSpPr>
        <p:spPr>
          <a:xfrm>
            <a:off x="323850" y="1773238"/>
            <a:ext cx="7772400" cy="762000"/>
          </a:xfrm>
        </p:spPr>
        <p:txBody>
          <a:bodyPr/>
          <a:lstStyle/>
          <a:p>
            <a:r>
              <a:rPr lang="en-US" altLang="en-US" b="1">
                <a:solidFill>
                  <a:srgbClr val="00B0F0"/>
                </a:solidFill>
              </a:rPr>
              <a:t>Use of Sealed Sources</a:t>
            </a:r>
            <a:br>
              <a:rPr lang="en-US" altLang="en-US" b="1">
                <a:solidFill>
                  <a:srgbClr val="00B0F0"/>
                </a:solidFill>
              </a:rPr>
            </a:br>
            <a:br>
              <a:rPr lang="en-GB" altLang="en-US" b="1"/>
            </a:br>
            <a:r>
              <a:rPr lang="en-GB" altLang="en-US"/>
              <a:t>1.	Always use the minimum activity sealed source 	required for the experiment.</a:t>
            </a:r>
            <a:br>
              <a:rPr lang="en-GB" altLang="en-US"/>
            </a:br>
            <a:br>
              <a:rPr lang="en-GB" altLang="en-US"/>
            </a:br>
            <a:r>
              <a:rPr lang="en-GB" altLang="en-US"/>
              <a:t>2.	Sources emitting penetrating radiations should 	</a:t>
            </a:r>
            <a:r>
              <a:rPr lang="en-GB" altLang="en-US" b="1" u="sng"/>
              <a:t>never</a:t>
            </a:r>
            <a:r>
              <a:rPr lang="en-GB" altLang="en-US"/>
              <a:t> be manipulated directly by hand.</a:t>
            </a:r>
            <a:br>
              <a:rPr lang="en-GB" altLang="en-US"/>
            </a:br>
            <a:br>
              <a:rPr lang="en-GB" altLang="en-US"/>
            </a:br>
            <a:r>
              <a:rPr lang="en-GB" altLang="en-US"/>
              <a:t>3.	To contain penetrating radiations, use 	appropriate shielding to keep dose rates below 	2.5µSvh</a:t>
            </a:r>
            <a:r>
              <a:rPr lang="en-GB" altLang="en-US" baseline="30000"/>
              <a:t>-l</a:t>
            </a:r>
            <a:r>
              <a:rPr lang="en-GB" altLang="en-US"/>
              <a:t> whenever reasonably practicable.</a:t>
            </a: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79876" name="Rectangle 7">
            <a:extLst>
              <a:ext uri="{FF2B5EF4-FFF2-40B4-BE49-F238E27FC236}">
                <a16:creationId xmlns:a16="http://schemas.microsoft.com/office/drawing/2014/main" id="{B7D21A34-7DB6-E83D-70F8-74EFF35C58E7}"/>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79877" name="Rectangle 8">
            <a:extLst>
              <a:ext uri="{FF2B5EF4-FFF2-40B4-BE49-F238E27FC236}">
                <a16:creationId xmlns:a16="http://schemas.microsoft.com/office/drawing/2014/main" id="{E8C5739F-4205-1133-3FBB-967307C1D86F}"/>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Macintosh HD:Users:freelance:Desktop:UoB_PowerpointSlides_v3-1.jpg">
            <a:extLst>
              <a:ext uri="{FF2B5EF4-FFF2-40B4-BE49-F238E27FC236}">
                <a16:creationId xmlns:a16="http://schemas.microsoft.com/office/drawing/2014/main" id="{F6BF0FAF-5BDC-F73C-C6B0-CA78FE7AD3D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2">
            <a:extLst>
              <a:ext uri="{FF2B5EF4-FFF2-40B4-BE49-F238E27FC236}">
                <a16:creationId xmlns:a16="http://schemas.microsoft.com/office/drawing/2014/main" id="{89312368-B227-3A5A-1E8C-CA900886A060}"/>
              </a:ext>
            </a:extLst>
          </p:cNvPr>
          <p:cNvSpPr>
            <a:spLocks noGrp="1" noChangeArrowheads="1"/>
          </p:cNvSpPr>
          <p:nvPr>
            <p:ph type="ctrTitle"/>
          </p:nvPr>
        </p:nvSpPr>
        <p:spPr>
          <a:xfrm>
            <a:off x="323850" y="1773238"/>
            <a:ext cx="7772400" cy="762000"/>
          </a:xfrm>
        </p:spPr>
        <p:txBody>
          <a:bodyPr/>
          <a:lstStyle/>
          <a:p>
            <a:r>
              <a:rPr lang="en-GB" altLang="en-US"/>
              <a:t>4.	Always wear your personal dosimeter and/ or 	finger dosimeter if these have been issued to 	you.</a:t>
            </a:r>
            <a:br>
              <a:rPr lang="en-GB" altLang="en-US"/>
            </a:br>
            <a:br>
              <a:rPr lang="en-GB" altLang="en-US"/>
            </a:br>
            <a:r>
              <a:rPr lang="en-GB" altLang="en-US"/>
              <a:t>5.	Any source not permanently mounted should be 	kept in properly labelled containers and in an 	approved locked and labelled store when not in 	use.</a:t>
            </a: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80900" name="Rectangle 7">
            <a:extLst>
              <a:ext uri="{FF2B5EF4-FFF2-40B4-BE49-F238E27FC236}">
                <a16:creationId xmlns:a16="http://schemas.microsoft.com/office/drawing/2014/main" id="{4536EDB4-2304-899A-1D0D-9EEBD72C45E5}"/>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80901" name="Rectangle 8">
            <a:extLst>
              <a:ext uri="{FF2B5EF4-FFF2-40B4-BE49-F238E27FC236}">
                <a16:creationId xmlns:a16="http://schemas.microsoft.com/office/drawing/2014/main" id="{3A617217-4BCD-F83A-1001-CE4C93D1FFCB}"/>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Macintosh HD:Users:freelance:Desktop:UoB_PowerpointSlides_v3-1.jpg">
            <a:extLst>
              <a:ext uri="{FF2B5EF4-FFF2-40B4-BE49-F238E27FC236}">
                <a16:creationId xmlns:a16="http://schemas.microsoft.com/office/drawing/2014/main" id="{CE5E6978-3BD5-C44C-ECC4-F2ACE884709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2">
            <a:extLst>
              <a:ext uri="{FF2B5EF4-FFF2-40B4-BE49-F238E27FC236}">
                <a16:creationId xmlns:a16="http://schemas.microsoft.com/office/drawing/2014/main" id="{08177669-4D20-59F6-8F34-15BBDA64D10E}"/>
              </a:ext>
            </a:extLst>
          </p:cNvPr>
          <p:cNvSpPr>
            <a:spLocks noGrp="1" noChangeArrowheads="1"/>
          </p:cNvSpPr>
          <p:nvPr>
            <p:ph type="ctrTitle"/>
          </p:nvPr>
        </p:nvSpPr>
        <p:spPr>
          <a:xfrm>
            <a:off x="323850" y="1773238"/>
            <a:ext cx="7772400" cy="762000"/>
          </a:xfrm>
        </p:spPr>
        <p:txBody>
          <a:bodyPr/>
          <a:lstStyle/>
          <a:p>
            <a:r>
              <a:rPr lang="en-GB" altLang="en-US"/>
              <a:t>6.	All sources should be engraved or otherwise 	permanently marked with a unique identification 	code. </a:t>
            </a:r>
            <a:br>
              <a:rPr lang="en-GB" altLang="en-US"/>
            </a:br>
            <a:r>
              <a:rPr lang="en-GB" altLang="en-US"/>
              <a:t>	If permanently mounted in a source holder, this 	should bear the identification mark along with 	details of the isotope, activity and a radiation 	trefoil, if this is reasonably practicable.</a:t>
            </a:r>
            <a:br>
              <a:rPr lang="en-GB" altLang="en-US"/>
            </a:br>
            <a:br>
              <a:rPr lang="en-GB" altLang="en-US"/>
            </a:br>
            <a:r>
              <a:rPr lang="en-GB" altLang="en-US"/>
              <a:t>7.	If a source is permanently mounted in a piece of 	equipment, it should not be readily removable, 	and the equipment should have a suitable 	warning label.</a:t>
            </a: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81924" name="Rectangle 7">
            <a:extLst>
              <a:ext uri="{FF2B5EF4-FFF2-40B4-BE49-F238E27FC236}">
                <a16:creationId xmlns:a16="http://schemas.microsoft.com/office/drawing/2014/main" id="{0F212443-469A-6288-3F3B-141735E40D0D}"/>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81925" name="Rectangle 8">
            <a:extLst>
              <a:ext uri="{FF2B5EF4-FFF2-40B4-BE49-F238E27FC236}">
                <a16:creationId xmlns:a16="http://schemas.microsoft.com/office/drawing/2014/main" id="{9DBC3824-E784-A3C7-856A-3BE3443EED32}"/>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Macintosh HD:Users:freelance:Desktop:UoB_PowerpointSlides_v3-1.jpg">
            <a:extLst>
              <a:ext uri="{FF2B5EF4-FFF2-40B4-BE49-F238E27FC236}">
                <a16:creationId xmlns:a16="http://schemas.microsoft.com/office/drawing/2014/main" id="{AC183FEB-FE36-2D39-13EB-7BE648F99D5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2">
            <a:extLst>
              <a:ext uri="{FF2B5EF4-FFF2-40B4-BE49-F238E27FC236}">
                <a16:creationId xmlns:a16="http://schemas.microsoft.com/office/drawing/2014/main" id="{D29423C5-2A01-4D10-0217-BF8AF1A1FBC8}"/>
              </a:ext>
            </a:extLst>
          </p:cNvPr>
          <p:cNvSpPr>
            <a:spLocks noGrp="1" noChangeArrowheads="1"/>
          </p:cNvSpPr>
          <p:nvPr>
            <p:ph type="ctrTitle"/>
          </p:nvPr>
        </p:nvSpPr>
        <p:spPr>
          <a:xfrm>
            <a:off x="323850" y="1773238"/>
            <a:ext cx="7772400" cy="762000"/>
          </a:xfrm>
        </p:spPr>
        <p:txBody>
          <a:bodyPr/>
          <a:lstStyle/>
          <a:p>
            <a:r>
              <a:rPr lang="en-GB" altLang="en-US"/>
              <a:t>8.	Do a full monitoring survey of the laboratory 	when directed to by your School RPS. The 	results of 	these surveys should be recorded for future 	reference.</a:t>
            </a:r>
            <a:br>
              <a:rPr lang="en-GB" altLang="en-US"/>
            </a:br>
            <a:br>
              <a:rPr lang="en-GB" altLang="en-US"/>
            </a:br>
            <a:r>
              <a:rPr lang="en-GB" altLang="en-US"/>
              <a:t>9.	Keep accurate records of all purchases and 	current stock. It is an offence under the 	Environmental Permitting Regulations 2016 not to 	have these up to date.</a:t>
            </a: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82948" name="Rectangle 7">
            <a:extLst>
              <a:ext uri="{FF2B5EF4-FFF2-40B4-BE49-F238E27FC236}">
                <a16:creationId xmlns:a16="http://schemas.microsoft.com/office/drawing/2014/main" id="{DB9493E4-88C4-8A94-1057-6BA67250CB60}"/>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82949" name="Rectangle 8">
            <a:extLst>
              <a:ext uri="{FF2B5EF4-FFF2-40B4-BE49-F238E27FC236}">
                <a16:creationId xmlns:a16="http://schemas.microsoft.com/office/drawing/2014/main" id="{4587BBA5-EB2F-609B-6E88-6914C9414A55}"/>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Macintosh HD:Users:freelance:Desktop:UoB_PowerpointSlides_v3-1.jpg">
            <a:extLst>
              <a:ext uri="{FF2B5EF4-FFF2-40B4-BE49-F238E27FC236}">
                <a16:creationId xmlns:a16="http://schemas.microsoft.com/office/drawing/2014/main" id="{19751B0B-0672-4CA8-30EC-1B5CCBB0A1B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a:extLst>
              <a:ext uri="{FF2B5EF4-FFF2-40B4-BE49-F238E27FC236}">
                <a16:creationId xmlns:a16="http://schemas.microsoft.com/office/drawing/2014/main" id="{12A70AE8-EA35-1206-C178-14DE56AC7355}"/>
              </a:ext>
            </a:extLst>
          </p:cNvPr>
          <p:cNvSpPr>
            <a:spLocks noGrp="1" noChangeArrowheads="1"/>
          </p:cNvSpPr>
          <p:nvPr>
            <p:ph type="ctrTitle"/>
          </p:nvPr>
        </p:nvSpPr>
        <p:spPr>
          <a:xfrm>
            <a:off x="330200" y="1773238"/>
            <a:ext cx="7772400" cy="762000"/>
          </a:xfrm>
        </p:spPr>
        <p:txBody>
          <a:bodyPr/>
          <a:lstStyle/>
          <a:p>
            <a:pPr eaLnBrk="1" hangingPunct="1"/>
            <a:r>
              <a:rPr lang="en-GB" altLang="en-US"/>
              <a:t>The view from the Health &amp; Safety Executive (HSE) is the term sealed source should only be applied either to sources where the source of ionising radiation is used directly as a source in work with ionising radiation, or where the indirect properties of the ionising radiation of the source are used. </a:t>
            </a:r>
            <a:br>
              <a:rPr lang="en-GB" altLang="en-US"/>
            </a:br>
            <a:br>
              <a:rPr lang="en-GB" altLang="en-US"/>
            </a:br>
            <a:r>
              <a:rPr lang="en-GB" altLang="en-US"/>
              <a:t>An example of the latter would be a thermoelectric generator, where the radioactive properties of a material generate heat which is used to produce electricity. </a:t>
            </a:r>
            <a:br>
              <a:rPr lang="en-GB" altLang="en-US"/>
            </a:br>
            <a:br>
              <a:rPr lang="en-GB" altLang="en-US"/>
            </a:br>
            <a:br>
              <a:rPr lang="en-GB" altLang="en-US"/>
            </a:br>
            <a:br>
              <a:rPr lang="en-GB" altLang="en-US"/>
            </a:br>
            <a:endParaRPr lang="en-GB" altLang="en-US"/>
          </a:p>
        </p:txBody>
      </p:sp>
      <p:sp>
        <p:nvSpPr>
          <p:cNvPr id="10244" name="Rectangle 7">
            <a:extLst>
              <a:ext uri="{FF2B5EF4-FFF2-40B4-BE49-F238E27FC236}">
                <a16:creationId xmlns:a16="http://schemas.microsoft.com/office/drawing/2014/main" id="{C590B2C8-A4A4-C8F0-C6F9-02092FCF4701}"/>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10245" name="Rectangle 8">
            <a:extLst>
              <a:ext uri="{FF2B5EF4-FFF2-40B4-BE49-F238E27FC236}">
                <a16:creationId xmlns:a16="http://schemas.microsoft.com/office/drawing/2014/main" id="{E29B1A7D-5353-E9D4-F1A5-C205A8C2E4D6}"/>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Macintosh HD:Users:freelance:Desktop:UoB_PowerpointSlides_v3-1.jpg">
            <a:extLst>
              <a:ext uri="{FF2B5EF4-FFF2-40B4-BE49-F238E27FC236}">
                <a16:creationId xmlns:a16="http://schemas.microsoft.com/office/drawing/2014/main" id="{91581804-0CC3-B24D-E5C7-0D61798A015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350" y="2063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2">
            <a:extLst>
              <a:ext uri="{FF2B5EF4-FFF2-40B4-BE49-F238E27FC236}">
                <a16:creationId xmlns:a16="http://schemas.microsoft.com/office/drawing/2014/main" id="{B97666F3-0463-616C-77BB-DBC9466EDBF6}"/>
              </a:ext>
            </a:extLst>
          </p:cNvPr>
          <p:cNvSpPr>
            <a:spLocks noGrp="1" noChangeArrowheads="1"/>
          </p:cNvSpPr>
          <p:nvPr>
            <p:ph type="ctrTitle"/>
          </p:nvPr>
        </p:nvSpPr>
        <p:spPr>
          <a:xfrm>
            <a:off x="323850" y="1773238"/>
            <a:ext cx="7772400" cy="762000"/>
          </a:xfrm>
        </p:spPr>
        <p:txBody>
          <a:bodyPr/>
          <a:lstStyle/>
          <a:p>
            <a:r>
              <a:rPr lang="en-GB" altLang="en-US"/>
              <a:t>10.	Locations of sources should be checked on a 	weekly basis, and these checks recorded.</a:t>
            </a:r>
            <a:br>
              <a:rPr lang="en-GB" altLang="en-US"/>
            </a:br>
            <a:br>
              <a:rPr lang="en-GB" altLang="en-US"/>
            </a:br>
            <a:r>
              <a:rPr lang="en-GB" altLang="en-US"/>
              <a:t>	</a:t>
            </a:r>
            <a:br>
              <a:rPr lang="en-GB" altLang="en-US"/>
            </a:br>
            <a:br>
              <a:rPr lang="en-GB" altLang="en-US"/>
            </a:br>
            <a:r>
              <a:rPr lang="en-GB" altLang="en-US"/>
              <a:t>	A procedure should be in place to ensure weekly 	checks are performed over holiday periods (e.g., 	Christmas, Easter, etc.)</a:t>
            </a: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83972" name="Rectangle 7">
            <a:extLst>
              <a:ext uri="{FF2B5EF4-FFF2-40B4-BE49-F238E27FC236}">
                <a16:creationId xmlns:a16="http://schemas.microsoft.com/office/drawing/2014/main" id="{F29E63F5-A26B-0E06-112F-805CCCEC2F10}"/>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83973" name="Rectangle 8">
            <a:extLst>
              <a:ext uri="{FF2B5EF4-FFF2-40B4-BE49-F238E27FC236}">
                <a16:creationId xmlns:a16="http://schemas.microsoft.com/office/drawing/2014/main" id="{0A1702BC-10AE-9D08-5693-8E9465D5BE4B}"/>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Macintosh HD:Users:freelance:Desktop:UoB_PowerpointSlides_v3-1.jpg">
            <a:extLst>
              <a:ext uri="{FF2B5EF4-FFF2-40B4-BE49-F238E27FC236}">
                <a16:creationId xmlns:a16="http://schemas.microsoft.com/office/drawing/2014/main" id="{085DCC07-9886-E6A9-5EC6-C8103954556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350" y="2063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2">
            <a:extLst>
              <a:ext uri="{FF2B5EF4-FFF2-40B4-BE49-F238E27FC236}">
                <a16:creationId xmlns:a16="http://schemas.microsoft.com/office/drawing/2014/main" id="{48C345F6-F53F-971E-308F-C78FBC4BF8A4}"/>
              </a:ext>
            </a:extLst>
          </p:cNvPr>
          <p:cNvSpPr>
            <a:spLocks noGrp="1" noChangeArrowheads="1"/>
          </p:cNvSpPr>
          <p:nvPr>
            <p:ph type="ctrTitle"/>
          </p:nvPr>
        </p:nvSpPr>
        <p:spPr>
          <a:xfrm>
            <a:off x="323850" y="1773238"/>
            <a:ext cx="7772400" cy="762000"/>
          </a:xfrm>
        </p:spPr>
        <p:txBody>
          <a:bodyPr/>
          <a:lstStyle/>
          <a:p>
            <a:br>
              <a:rPr lang="en-GB" altLang="en-US"/>
            </a:br>
            <a:r>
              <a:rPr lang="en-GB" altLang="en-US"/>
              <a:t>11.	In the event of any accident or incident involving 	radioactive materials inform your School RPS or the 	University RPA / RWA immediately, or if these 	persons are not available contact Safety &amp; Health 	Services.</a:t>
            </a:r>
            <a:br>
              <a:rPr lang="en-GB" altLang="en-US"/>
            </a:br>
            <a:br>
              <a:rPr lang="en-GB" altLang="en-US"/>
            </a:br>
            <a:r>
              <a:rPr lang="en-GB" altLang="en-US"/>
              <a:t>	A central online University accident / incident report 	form is also required to be completed by the 	person(s) involved in the accident / incident.</a:t>
            </a:r>
            <a:br>
              <a:rPr lang="en-GB" altLang="en-US"/>
            </a:br>
            <a:br>
              <a:rPr lang="en-GB" altLang="en-US"/>
            </a:br>
            <a:r>
              <a:rPr lang="en-GB" altLang="en-US"/>
              <a:t>-------------------------------------------------------------------------</a:t>
            </a:r>
            <a:br>
              <a:rPr lang="en-GB" altLang="en-US"/>
            </a:br>
            <a:br>
              <a:rPr lang="en-GB" altLang="en-US"/>
            </a:br>
            <a:br>
              <a:rPr lang="en-GB" altLang="en-US"/>
            </a:br>
            <a:br>
              <a:rPr lang="en-GB" altLang="en-US"/>
            </a:br>
            <a:br>
              <a:rPr lang="en-GB" altLang="en-US"/>
            </a:br>
            <a:br>
              <a:rPr lang="en-GB" altLang="en-US"/>
            </a:br>
            <a:br>
              <a:rPr lang="en-GB" altLang="en-US"/>
            </a:br>
            <a:br>
              <a:rPr lang="en-GB" altLang="en-US" b="1"/>
            </a:br>
            <a:br>
              <a:rPr lang="en-US" altLang="en-US"/>
            </a:br>
            <a:br>
              <a:rPr lang="en-US" altLang="en-US"/>
            </a:br>
            <a:br>
              <a:rPr lang="en-GB" altLang="en-US" b="1"/>
            </a:br>
            <a:endParaRPr lang="en-US" altLang="en-US" b="1" baseline="30000">
              <a:solidFill>
                <a:srgbClr val="000000"/>
              </a:solidFill>
              <a:latin typeface="Arial" panose="020B0604020202020204" pitchFamily="34" charset="0"/>
            </a:endParaRPr>
          </a:p>
        </p:txBody>
      </p:sp>
      <p:sp>
        <p:nvSpPr>
          <p:cNvPr id="84996" name="Rectangle 7">
            <a:extLst>
              <a:ext uri="{FF2B5EF4-FFF2-40B4-BE49-F238E27FC236}">
                <a16:creationId xmlns:a16="http://schemas.microsoft.com/office/drawing/2014/main" id="{45C0EB03-2F12-C2F2-C16E-8EB777B05F9D}"/>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84997" name="Rectangle 8">
            <a:extLst>
              <a:ext uri="{FF2B5EF4-FFF2-40B4-BE49-F238E27FC236}">
                <a16:creationId xmlns:a16="http://schemas.microsoft.com/office/drawing/2014/main" id="{3E478B39-93C1-5315-F0BB-7E174C31DB09}"/>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Macintosh HD:Users:freelance:Desktop:UoB_PowerpointSlides_v3-1.jpg">
            <a:extLst>
              <a:ext uri="{FF2B5EF4-FFF2-40B4-BE49-F238E27FC236}">
                <a16:creationId xmlns:a16="http://schemas.microsoft.com/office/drawing/2014/main" id="{5BA0B7A2-2C19-D392-51CD-33D33453586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E1FA9A9D-454A-501A-778E-FB926F36CECF}"/>
              </a:ext>
            </a:extLst>
          </p:cNvPr>
          <p:cNvSpPr>
            <a:spLocks noGrp="1" noChangeArrowheads="1"/>
          </p:cNvSpPr>
          <p:nvPr>
            <p:ph type="ctrTitle"/>
          </p:nvPr>
        </p:nvSpPr>
        <p:spPr/>
        <p:txBody>
          <a:bodyPr/>
          <a:lstStyle/>
          <a:p>
            <a:pPr eaLnBrk="1" hangingPunct="1"/>
            <a:r>
              <a:rPr lang="en-GB" altLang="en-US"/>
              <a:t>Examples of sealed sources include:</a:t>
            </a:r>
            <a:br>
              <a:rPr lang="en-GB" altLang="en-US"/>
            </a:br>
            <a:br>
              <a:rPr lang="en-GB" altLang="en-US"/>
            </a:br>
            <a:br>
              <a:rPr lang="en-GB" altLang="en-US"/>
            </a:br>
            <a:endParaRPr lang="en-US" altLang="en-US" b="1" baseline="30000">
              <a:solidFill>
                <a:srgbClr val="000000"/>
              </a:solidFill>
              <a:latin typeface="Arial" panose="020B0604020202020204" pitchFamily="34" charset="0"/>
            </a:endParaRPr>
          </a:p>
        </p:txBody>
      </p:sp>
      <p:sp>
        <p:nvSpPr>
          <p:cNvPr id="18435" name="Rectangle 3">
            <a:extLst>
              <a:ext uri="{FF2B5EF4-FFF2-40B4-BE49-F238E27FC236}">
                <a16:creationId xmlns:a16="http://schemas.microsoft.com/office/drawing/2014/main" id="{24DF14EC-FC00-E164-34CC-FB573F8BDE98}"/>
              </a:ext>
            </a:extLst>
          </p:cNvPr>
          <p:cNvSpPr>
            <a:spLocks noGrp="1" noChangeArrowheads="1"/>
          </p:cNvSpPr>
          <p:nvPr>
            <p:ph type="subTitle" idx="1"/>
          </p:nvPr>
        </p:nvSpPr>
        <p:spPr>
          <a:xfrm>
            <a:off x="395288" y="2852738"/>
            <a:ext cx="5040312" cy="3168650"/>
          </a:xfrm>
        </p:spPr>
        <p:txBody>
          <a:bodyPr/>
          <a:lstStyle/>
          <a:p>
            <a:pPr eaLnBrk="1" hangingPunct="1">
              <a:defRPr/>
            </a:pPr>
            <a:r>
              <a:rPr lang="en-GB" sz="2500" dirty="0"/>
              <a:t>Nickel-63 electron capture detector (Ni-63 ECD) - the radioactive isotope Ni-63 is electroplated to a metal foil. The foil is installed by the manufacturer in an inaccessible chamber inside the ECD cell. </a:t>
            </a:r>
          </a:p>
          <a:p>
            <a:pPr marL="0" indent="0" eaLnBrk="1" hangingPunct="1">
              <a:buFontTx/>
              <a:buNone/>
              <a:defRPr/>
            </a:pPr>
            <a:endParaRPr lang="en-GB" sz="2500" dirty="0"/>
          </a:p>
        </p:txBody>
      </p:sp>
      <p:sp>
        <p:nvSpPr>
          <p:cNvPr id="11269" name="Rectangle 7">
            <a:extLst>
              <a:ext uri="{FF2B5EF4-FFF2-40B4-BE49-F238E27FC236}">
                <a16:creationId xmlns:a16="http://schemas.microsoft.com/office/drawing/2014/main" id="{E5A27205-F2FD-96AF-6DA9-B7171D5FD2B1}"/>
              </a:ext>
            </a:extLst>
          </p:cNvPr>
          <p:cNvSpPr>
            <a:spLocks noChangeArrowheads="1"/>
          </p:cNvSpPr>
          <p:nvPr/>
        </p:nvSpPr>
        <p:spPr bwMode="auto">
          <a:xfrm>
            <a:off x="3989388" y="558800"/>
            <a:ext cx="47752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US" altLang="en-US" sz="1200">
                <a:solidFill>
                  <a:srgbClr val="000000"/>
                </a:solidFill>
                <a:latin typeface="75 Helvetica Bold" pitchFamily="1" charset="0"/>
              </a:rPr>
              <a:t>Radiation Protection Training for Users of Sealed Radioactive Sources</a:t>
            </a:r>
          </a:p>
        </p:txBody>
      </p:sp>
      <p:sp>
        <p:nvSpPr>
          <p:cNvPr id="11270" name="Rectangle 8">
            <a:extLst>
              <a:ext uri="{FF2B5EF4-FFF2-40B4-BE49-F238E27FC236}">
                <a16:creationId xmlns:a16="http://schemas.microsoft.com/office/drawing/2014/main" id="{2565C37C-47E6-A1AB-2A2D-D071570F437F}"/>
              </a:ext>
            </a:extLst>
          </p:cNvPr>
          <p:cNvSpPr>
            <a:spLocks noChangeArrowheads="1"/>
          </p:cNvSpPr>
          <p:nvPr/>
        </p:nvSpPr>
        <p:spPr bwMode="auto">
          <a:xfrm>
            <a:off x="8128000" y="790575"/>
            <a:ext cx="636588"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nSpc>
                <a:spcPts val="2700"/>
              </a:lnSpc>
              <a:spcBef>
                <a:spcPct val="20000"/>
              </a:spcBef>
              <a:defRPr sz="2500">
                <a:solidFill>
                  <a:schemeClr val="tx1"/>
                </a:solidFill>
                <a:latin typeface="65 Helvetica Medium" pitchFamily="1"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lnSpc>
                <a:spcPct val="100000"/>
              </a:lnSpc>
              <a:spcBef>
                <a:spcPct val="0"/>
              </a:spcBef>
            </a:pPr>
            <a:r>
              <a:rPr lang="en-GB" altLang="en-US" sz="1200">
                <a:solidFill>
                  <a:srgbClr val="000000"/>
                </a:solidFill>
                <a:latin typeface="45 Helvetica Light" pitchFamily="1" charset="0"/>
              </a:rPr>
              <a:t>May 2022</a:t>
            </a:r>
            <a:endParaRPr lang="en-US" altLang="en-US" sz="1200">
              <a:solidFill>
                <a:srgbClr val="000000"/>
              </a:solidFill>
              <a:latin typeface="45 Helvetica Light" pitchFamily="1" charset="0"/>
            </a:endParaRPr>
          </a:p>
        </p:txBody>
      </p:sp>
      <p:pic>
        <p:nvPicPr>
          <p:cNvPr id="11271" name="Picture 1">
            <a:extLst>
              <a:ext uri="{FF2B5EF4-FFF2-40B4-BE49-F238E27FC236}">
                <a16:creationId xmlns:a16="http://schemas.microsoft.com/office/drawing/2014/main" id="{6B84F59C-8628-11AF-572D-37FCDF1EC2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9241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75 Helvetica Bold"/>
        <a:ea typeface="ＭＳ Ｐゴシック"/>
        <a:cs typeface=""/>
      </a:majorFont>
      <a:minorFont>
        <a:latin typeface="65 Helvetica Medium"/>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7A8DEC32C5F6458B36F0C1C9BF94A6" ma:contentTypeVersion="21" ma:contentTypeDescription="Create a new document." ma:contentTypeScope="" ma:versionID="4f082ec5357466a24f85fd4e3769967a">
  <xsd:schema xmlns:xsd="http://www.w3.org/2001/XMLSchema" xmlns:xs="http://www.w3.org/2001/XMLSchema" xmlns:p="http://schemas.microsoft.com/office/2006/metadata/properties" xmlns:ns2="6fb6387a-3333-42fd-b5ec-f2e8ce39fe24" xmlns:ns3="054aeda2-dd48-4054-b1d2-e8e6f0af8f5c" xmlns:ns4="edb9d0e4-5370-4cfb-9e4e-bdf6de379f60" targetNamespace="http://schemas.microsoft.com/office/2006/metadata/properties" ma:root="true" ma:fieldsID="1fd17427e43765a1c211b8085d53dca5" ns2:_="" ns3:_="" ns4:_="">
    <xsd:import namespace="6fb6387a-3333-42fd-b5ec-f2e8ce39fe24"/>
    <xsd:import namespace="054aeda2-dd48-4054-b1d2-e8e6f0af8f5c"/>
    <xsd:import namespace="edb9d0e4-5370-4cfb-9e4e-bdf6de379f60"/>
    <xsd:element name="properties">
      <xsd:complexType>
        <xsd:sequence>
          <xsd:element name="documentManagement">
            <xsd:complexType>
              <xsd:all>
                <xsd:element ref="ns2:Notes"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b6387a-3333-42fd-b5ec-f2e8ce39fe24" elementFormDefault="qualified">
    <xsd:import namespace="http://schemas.microsoft.com/office/2006/documentManagement/types"/>
    <xsd:import namespace="http://schemas.microsoft.com/office/infopath/2007/PartnerControls"/>
    <xsd:element name="Notes" ma:index="2" nillable="true" ma:displayName="Notes" ma:format="Dropdown" ma:internalName="Notes"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hidden="true" ma:internalName="MediaServiceKeyPoints"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hidden="true"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MediaServiceOCR" ma:index="20" nillable="true" ma:displayName="Extracted Text" ma:hidden="true" ma:internalName="MediaServiceOCR" ma:readOnly="true">
      <xsd:simpleType>
        <xsd:restriction base="dms:Note"/>
      </xsd:simpleType>
    </xsd:element>
    <xsd:element name="MediaLengthInSeconds" ma:index="21" nillable="true" ma:displayName="Length (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084387-097e-4aef-8f33-0dee7b0eb57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4aeda2-dd48-4054-b1d2-e8e6f0af8f5c"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b9d0e4-5370-4cfb-9e4e-bdf6de379f6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a052989-d2e6-4fb8-b75a-7e5f8572f032}" ma:internalName="TaxCatchAll" ma:showField="CatchAllData" ma:web="054aeda2-dd48-4054-b1d2-e8e6f0af8f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7BA967-53E2-419D-B8DF-F16576F62E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b6387a-3333-42fd-b5ec-f2e8ce39fe24"/>
    <ds:schemaRef ds:uri="054aeda2-dd48-4054-b1d2-e8e6f0af8f5c"/>
    <ds:schemaRef ds:uri="edb9d0e4-5370-4cfb-9e4e-bdf6de379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4DB5AD-C591-482C-8B7C-8040DB31D6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576</TotalTime>
  <Words>5793</Words>
  <Application>Microsoft Office PowerPoint</Application>
  <PresentationFormat>On-screen Show (4:3)</PresentationFormat>
  <Paragraphs>260</Paragraphs>
  <Slides>81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ＭＳ Ｐゴシック</vt:lpstr>
      <vt:lpstr>75 Helvetica Bold</vt:lpstr>
      <vt:lpstr>65 Helvetica Medium</vt:lpstr>
      <vt:lpstr>45 Helvetica Light</vt:lpstr>
      <vt:lpstr>Blank Presentation</vt:lpstr>
      <vt:lpstr>Radiation Protection Training for Users of Sealed Radioactive Sources</vt:lpstr>
      <vt:lpstr>Introduction   This document is designed to meet the training requirements of users of sealed sources of ionising radiation.  Sealed source users do not usually work directly with unsealed ionising radiation, thus greatly reducing the potential for internal exposure.  </vt:lpstr>
      <vt:lpstr>  Also, because of the nature of most sealed sources, the potential for external radiation exposure is greatly reduced.  Sealed source users, like other users of ionising radiation, must receive training which meets legislative requirements and University policy. </vt:lpstr>
      <vt:lpstr>The topics covered in this training will include:  </vt:lpstr>
      <vt:lpstr>   All training (including further local training embracing risk assessment and standard operating procedures and refresher training) must be formally recorded using a suitable record of training form.</vt:lpstr>
      <vt:lpstr>Definition of Sealed Source  "Sealed Source" is a term used to describe radioactive sources which have been designed to prevent spread of radioactive material under normal working conditions.   </vt:lpstr>
      <vt:lpstr>The definition of a sealed source is given in Regulation 2 (1) of the Ionising Radiations Regulations 2017 (IRR17)   ‘A sealed source means a radioactive source whose structure is such as to prevent, under normal conditions of use, any dispersion of radioactive substances into the environment, but it does not include any radioactive substance inside a nuclear reactor or any nuclear fuel element’.   </vt:lpstr>
      <vt:lpstr>The view from the Health &amp; Safety Executive (HSE) is the term sealed source should only be applied either to sources where the source of ionising radiation is used directly as a source in work with ionising radiation, or where the indirect properties of the ionising radiation of the source are used.   An example of the latter would be a thermoelectric generator, where the radioactive properties of a material generate heat which is used to produce electricity.     </vt:lpstr>
      <vt:lpstr>Examples of sealed sources include:   </vt:lpstr>
      <vt:lpstr>   </vt:lpstr>
      <vt:lpstr>Types of Radiation  The various types of radiation can be divided in to two categories: </vt:lpstr>
      <vt:lpstr> "Ionisation" is a process whereby a molecule is split into two or more parts called ions.   The molecule could be as simple as a water molecule being split into H+ (hydrogen) and OH (hydroxide), or as complex as a long organic molecule such as DNA being split in to two new organic molecules.  Ionising radiation is simply any radiation which can impart enough energy to cause ionisation of the target material.   </vt:lpstr>
      <vt:lpstr>The resulting ions produced by ionisation are electrically charged. These ions can go on to produce further chemical changes in the surrounding material, thus a single ionisation event could lead to a chain of chemical reactions.  Ionising radiation is just one of many processes which can cause ionisation in matter. The human body is constantly repairing itself from natural processes which produce ionised molecules, such as natural metabolic processes, and molecular breakdown from the inherent instability of large organic molecules like DNA.     </vt:lpstr>
      <vt:lpstr>Sources of Ionising Radiation  There are many sources of naturally occurring radioactive material, such as uranium and thorium in soil and rock, and carbon-14 in the atmosphere.  </vt:lpstr>
      <vt:lpstr>There are also artificially produced radioactive materials, such as nickel-63 in electron capture detectors, Cs-137, Am-241/Be neutron sources, and many more.  Regardless of whether the radioactive material is natural or artificial, these materials will continue to emit ionising radiation until all the material is depleted through the radioactive decay process.   This can take thousands of years for an isotope such as Ni-63 with a 100-year half-life.</vt:lpstr>
      <vt:lpstr>In contrast to radioactive material, x-ray machines produce ionising radiation only when they are energised.   When the machine is not energised, no ionising radiation is being produced, and thus no ionising radiation hazard exists.   Unlike x-ray machines, with radioactive material there is always a risk from exposure to ionising radiation.  </vt:lpstr>
      <vt:lpstr>Properties of Radiation  There is no sensory response to exposure from ionising radiation. Like radio waves, ionising radiation in normal intensities cannot be seen, felt, tasted or smelled.   It can only be detected by radiation detectors, such as Geiger-Mueller counters, film badges and liquid scintillation counters (LSC’s).  </vt:lpstr>
      <vt:lpstr>   Ionising radiation can penetrate tissue. Its ability to penetrate depends on the type (e.g., gamma, x-ray, beta, neutron, alpha) and energy of radiation.  </vt:lpstr>
      <vt:lpstr>Each radioactive isotope has its own type and energy:  Gamma radiation, such as that produced by Cs-137 and Co-60, can easily penetrate tissue, glass, wood and even moderate amounts of metal.   These radiation sources can pose both an external radiation risk if adequate shielding is not provided, and an internal radiation risk if the source leaks.  </vt:lpstr>
      <vt:lpstr>Beta radiation is easily shielded. The level of shielding depends on the energy of the beta radiation.   The Ni-63 found in ECD’s is easily shielded by even a sheet of paper because of its very low energy of emission.   Thus this isotope has virtually no external radiation risk, though it certainly can be a dangerous source of internal exposure if the source is leaking.  </vt:lpstr>
      <vt:lpstr>Higher energy beta radiation, such as that produced by Phosphorus-32, requires thicker shielding, such as 10mm of plexiglass.        P-32 is an example of a beta emitter which is both an external and internal radiation risk.  </vt:lpstr>
      <vt:lpstr>Activity  Quantities of radioactive materials are measured in units called "Activity".   Units of activity and common conversion factors are listed here:  • Becquerels (Bq)  • Curies (Ci) • Disintegrations/minute (dpm)       </vt:lpstr>
      <vt:lpstr>   1 Curie = 2.22x10+12dpm = 3.7x10+10dps  1 Curie = 3.7x10+10 Bq  1 Becquerel = 1 disintegration/second.   </vt:lpstr>
      <vt:lpstr>Half-life  Radioactive material is constantly undergoing the process of radioactive decay, so the quantity of radioactive material (the activity) is constantly decreasing.   Each isotope has its own rate of decay.   </vt:lpstr>
      <vt:lpstr>The half-life is the time it takes for one half of the material to be lost by radioactive decay. </vt:lpstr>
      <vt:lpstr>For example, the isotope Ni-63 has a half-life of 100 years.   So every 100 years 50% of Ni-63 will have decayed by ionising radiation to the non-radioactive element Copper-63.   It will take seven half-lives for a radioisotope to decay to less than 1% of its current activity      </vt:lpstr>
      <vt:lpstr>For example, in the case of Ni-63:  100yrs=50% decayed (50% remaining) 200yrs=75% decayed (25% remaining) 300yrs=87.5% decayed (12.5% remaining) 400yrs=93.75% decayed (6.25% remaining) 500yrs=96.875% decayed (3.125% remaining) 600yrs=98.4375% decayed (1.5625% remaining) 700yrs=99.21875% decayed (0.78125% remaining)       </vt:lpstr>
      <vt:lpstr>Types of Exposure  External exposure occurs when all or part of the body is exposed to a penetrating radiation field from an external source.   During exposure this radiation can be absorbed by the body or it can pass completely through.   A similar thing occurs during an ordinary chest x-ray.    </vt:lpstr>
      <vt:lpstr>Note exposure to a radiation field does not cause an individual to become radioactive; the radiation exposure ceases as soon as the individual leaves the radiation field.  All ionising radiation sources produce an ionising radiation field, but some fields are so small they pose no external radiation risk at all.   Examples include low energy beta radiation emitters such as H-3, C-14, Ni-63, P-33 and S-35    </vt:lpstr>
      <vt:lpstr>Other sources of ionising radiation produce much higher energy ionising radiation fields, and care must be taken to shield the source and to monitor exposure while working around these sources.   Examples include:  • Am-241 / Be neutron sources  • P-32 beta sources  • Cs-137 gamma sources  • Co-60 gamma sources  • X-ray machines (only when the machine is energised)     </vt:lpstr>
      <vt:lpstr>The other type of radiation injury involves contamination with radioactive materials.   Contamination means radioactive materials in the form of gases, liquids, or solids are released into the environment and contaminate people externally (such as on the skin), internally (such as by ingestion), or both.     </vt:lpstr>
      <vt:lpstr>Contamination by radioactive material can lead to incorporation of radioactive material into the body.   This can be the result of uptake of radioactive materials by body cells, tissues, and target organs such as bone, liver, thyroid, or kidney.   In general, radioactive materials are distributed throughout the body based upon their chemical properties. Incorporation cannot occur unless contamination has occurred.      </vt:lpstr>
      <vt:lpstr>All radioisotopes are potentially hazardous if inhaled or ingested.   This includes low energy isotopes such as H-3 and Ni-63.   Frequent monitoring for contamination is necessary when working with any unsealed isotopes, and periodic leak tests are conducted for sealed sources (1-2 years).         </vt:lpstr>
      <vt:lpstr> X-ray machines contain no radioactive material, and thus pose no threat of contamination even when energised.   When energised, an x-ray machine is a source of external radiation exposure.        </vt:lpstr>
      <vt:lpstr>Precautions (External / Internal Exposure)  External Exposure  The concept of time, distance and shielding is integral in maintaining radiation exposures as low as reasonably practicable (ALARP).    </vt:lpstr>
      <vt:lpstr>TIME   Assuming "all things are equal", external radiation exposure (dose) is directly related to the duration of exposure.   By reducing the time you are in a radiation field, you will correspondingly reduce your dose.      </vt:lpstr>
      <vt:lpstr>DISTANCE   By maintaining as much distance as possible between you and a source of radiation, you can reduce your dose significantly.   The relationship between radiation exposure and distance follows the inverse square law.        </vt:lpstr>
      <vt:lpstr>  For example, if the dose rate at one metre from a radiation source is 1 mSvhr-1, the dose rate at two metres is reduced to 0.25 mSvhr-1 (1/(2 squared) = 1/4).      </vt:lpstr>
      <vt:lpstr>SHIELDING     By utilising appropriate shielding, radiation exposure can be reduced significantly.   Appropriate shielding depends on the type of radiation.  For example, Ni-63 has a weak beta, and requires no shielding, whereas Cs-137 emits gamma radiation and requires heavy shielding, such as lead or concrete blocks.       </vt:lpstr>
      <vt:lpstr>Internal Exposure  For sealed sources, internal exposure is controlled by periodic leak tests.   The general requirements for leak testing are covered in Regulation 28, IRR 17.       </vt:lpstr>
      <vt:lpstr>For most sealed sources, the leak test procedure is:  • Swab of exit port, shutter or storage container,  which is sent to the RPA / RWA for analysis  •  A source is considered to be leaking when the  leak test shows greater than 200 Bq removable  contamination (likely to be greater than x2  background count        </vt:lpstr>
      <vt:lpstr> •  Leak tests must be performed every year for sources  which are outside of manufacturer’s guarantee,  otherwise every 2 years up to manufacturer’s  guarantee  • Records of leak tests must be maintained for at  least two years after disposal of any sealed  source.       </vt:lpstr>
      <vt:lpstr>Examples of Radiation Sources  Unsealed Sources of  Radioactive Material   Unsealed radioactive material requires personal protective clothing (e.g., safety specs, lab coat and gloves).       </vt:lpstr>
      <vt:lpstr>While working with unsealed radioactive material, precautions must be made against the spread of contamination, such as constantly surveying while working with unsealed radioactive material, and use of disposable bench paper around the work area.       </vt:lpstr>
      <vt:lpstr>Equipment may become contaminated, such as pipettes, centrifuges, and glassware. There is usually a designated waste bin for radioactive waste.  All unsealed radioactive material is a potential internal radiation hazard (e.g., it can be inhaled, ingested or absorbed through the skin, leading to dangerous exposure to internal organs).          </vt:lpstr>
      <vt:lpstr>Some isotopes also pose an external radiation hazard (e.g., P-32, Cs-137), and so shielding must be provided while working with this material to protect against exposure to the radiation field.   Isotopes such as C-14 and H-3 emit such low energy beta radiation they can be safely handled without concern to external radiation exposure.       </vt:lpstr>
      <vt:lpstr>Sealed Sources of Radioactive Material   Protective clothing and routine surveys are usually not required when working around sealed sources.   There is very little chance material will leak under normal operating conditions, so the risk of contamination is very small, and there is very little risk of internal exposure, such as through ingestion of radioactive material.        </vt:lpstr>
      <vt:lpstr>However, any sealed source, regardless of which isotope is used, has the potential to be a hazard if it leaks, so each source should be regularly checked for leakage.  External exposure to ionising radiation is possible with gamma and neutron emitting sources.   If significant radiation levels are emitted from a source, operators are required to wear personal dosimeters, such as a film or thermo luminescent badge, to monitor exposure to the radiation field.         </vt:lpstr>
      <vt:lpstr>The Ni-63 sources inside an ECD cell produce such low energy beta radiation they have no external radiation risk, and in fact no radiation above natural background can even be detected outside an ECD cell.          </vt:lpstr>
      <vt:lpstr>X-Ray Machines  X-ray machines only produce ionising radiation when they are energised.     Appropriate warning lights indicate when the machine is in operation.           </vt:lpstr>
      <vt:lpstr>Naturally Occurring Ionising Radiation   Natural background radiation comes from two primary sources: cosmic radiation and terrestrial sources.  A much lower level of background radiation comes from human sources e.g., medical, occupational, nuclear discharges, etc.      </vt:lpstr>
      <vt:lpstr>Radiation Exposure  Exposure to radiation causes a dose.   Various organs respond differently to exposure to radiation, so dose is categorised to specify which part of the body received the dose:  • Internal vs. External  • Penetrating vs. Shallow  • Extremity vs. Whole Body  • Individual organ dose (e.g., thyroid, eyes, etc.)     </vt:lpstr>
      <vt:lpstr>Regardless of how the dose is categorised, radiation dose is reported in units of milliSieverts (mSv).  Background radiation is the term which describes non-occupational exposure to radiation sources.   The level of background radiation can vary depending on geographic location, occupation and other factors.   The average annual exposure from background radiation for a person living in the U.K. is 2.7 mSv.     </vt:lpstr>
      <vt:lpstr>     </vt:lpstr>
      <vt:lpstr>Occupational radiation exposure is limited by legislation.   The annual limits for radiation exposure to occupational radiation workers include: • 20 mSv to whole body  • 500 mSv to any organ/tissue  • 20 mSv to the eye  • Other dose limits apply to specific organs,  extremity  doses, etc.  • These limits are below the levels at which health  effects have been seen       </vt:lpstr>
      <vt:lpstr>Potential health effects from radiation exposure are determined by the level of dose.  Acute Health Effects   • Includes immediate radiation sickness, etc.  • These effects are observed at levels much  greater  than the regulatory limits   • The threshold for acute effects is about 4 Sv for  sickness        </vt:lpstr>
      <vt:lpstr>Chronic Health Effects   • Health effects occur long after exposure has  ceased   • Includes cancer, genetic effects, birth defects   • These effects are only observed at levels much  greater than the regulatory limits, though no lower  threshold has been determined for chronic  health effects.        </vt:lpstr>
      <vt:lpstr>ALARP  Because no lower threshold has been determined below which chronic health effects can be ignored, all users of radioactive material must keep their dose   As  Low  As  Reasonably  Practicable          </vt:lpstr>
      <vt:lpstr>The ALARP concept itself grows out of the assumption any radiation exposure carries with it some risk.   The ALARP effort is related to balancing the assumed risks of radiation exposure against the benefit of performing the task which may cause the exposure.   ALARP also assumes any unnecessary radiation exposures are considered as excessive.        </vt:lpstr>
      <vt:lpstr>Radiation Warning Signs  All designated radiation areas will be clearly marked as containing radioactive material or for use of radiation generating equipment.   Appropriate signage is available from the University Radiation Protection Adviser (RPA / RWA), Safety and Health Services.          </vt:lpstr>
      <vt:lpstr>Security  Access to radioactive material is restricted to authorised individuals only, i.e., those personnel which have completed the associated radiation safety training and who have registered as radiation workers on the Bristol University Radioactive Source Database   http://www.bristol.ac.uk/safety/ionising-radiation            </vt:lpstr>
      <vt:lpstr>Sealed sources are typically portable and can be small in size, so extra care must be taken to secure them when unattended.  Always ensure the door to any designated radiation area is locked when leaving.  Sealed sources must be regularly accounted for and a formal recorded check must be carried out on a weekly basis.           </vt:lpstr>
      <vt:lpstr>If purchasing a new source, there may be extra security arrangements required by the National Counter Terrorism Security Advisors Team.        Therefore, advice should be sought from the University RPA / RWA  prior to purchase.           </vt:lpstr>
      <vt:lpstr>Transfer and Disposal  Contact the University RPA / RWA or Safety &amp; Health Services for transfer and disposal of all sealed sources, or to report lost or stolen sources.    For transfer of ownership of a sealed source within the University, form RP08 must be used (available from the download documents section of the University Radioactive Source Database).           </vt:lpstr>
      <vt:lpstr>Dosimetry  Radiation dosimeters measure external radiation exposure and consist of a body badge and/or finger rings.  Issue is required for those radiation workers designated Class 1 or Class 2            </vt:lpstr>
      <vt:lpstr>  Refer to the ‘Working with Ionising Radiation’ policy and guidance document, section 6.2.1, for University arrangements  https://www.bris.ac.uk/safety/media/uobonly/po/ionising-rad-po.pdf             </vt:lpstr>
      <vt:lpstr>External dosimeters are not required for medium and low energy beta emitting isotopes, such as for Ni-63, H-3, C-14, P-33 and S-35.  Dosimeters must only be used by the person issued the dosimeter (names are listed on the dosimeter label).              </vt:lpstr>
      <vt:lpstr>The body badge should be worn where you expect to get the highest dose, e.g., clipped to the lapel.               </vt:lpstr>
      <vt:lpstr>Finger rings are worn under gloves, label facing inward.              </vt:lpstr>
      <vt:lpstr>Dosimeters are exchanged every 3 months.   In most cases, new badges are issued by the University RPA / RWA to School RPS’s who then distribute them to staff and exchange the old badges for the new ones.   Accurate readings of radiation exposure requires timely return of the dosimeters, so they must be readily available to the School RPS when requested.                </vt:lpstr>
      <vt:lpstr>University dose investigation levels are set at quarterly readings of –   &gt; 5 mSv for a ring badge      &gt; 0.2 mSv for a body badge               </vt:lpstr>
      <vt:lpstr>Environment Agency Permits   The Environment Agency issues permits for the keeping and use of sealed sources, which detail the isotopes and associated activities allowed on University premises.             </vt:lpstr>
      <vt:lpstr>A breach of any permit condition could lead to an unlimited fine and /or up to 5 years imprisonment imposed by the Regulator as breaches are usually heard in the Crown Court.       It is therefore imperative users of sealed sources read, understand and ensure compliance with all permit conditions.            </vt:lpstr>
      <vt:lpstr> Before purchase of any new sealed source, please contact the University RPA / RWA, as a variation to the existing permit may need to be applied for, before the purchase can proceed.   The cost to vary the Permit will fall to the School.            </vt:lpstr>
      <vt:lpstr> Please note there is no sealed source permit issued for the Langford site.   Therefore, only sealed sources which comply with the EPR 2016 sealed source exemptions may be allowed on the Langford site.   Contact the School RPS or University RPA / RWA if you require further advice on permit conditions.            </vt:lpstr>
      <vt:lpstr>Use of Sealed Sources  1. Always use the minimum activity sealed source  required for the experiment.  2. Sources emitting penetrating radiations should  never be manipulated directly by hand.  3. To contain penetrating radiations, use  appropriate shielding to keep dose rates below  2.5µSvh-l whenever reasonably practicable.       </vt:lpstr>
      <vt:lpstr>4. Always wear your personal dosimeter and/ or  finger dosimeter if these have been issued to  you.  5. Any source not permanently mounted should be  kept in properly labelled containers and in an  approved locked and labelled store when not in  use.           </vt:lpstr>
      <vt:lpstr>6. All sources should be engraved or otherwise  permanently marked with a unique identification  code.   If permanently mounted in a source holder, this  should bear the identification mark along with  details of the isotope, activity and a radiation  trefoil, if this is reasonably practicable.  7. If a source is permanently mounted in a piece of  equipment, it should not be readily removable,  and the equipment should have a suitable  warning label.             </vt:lpstr>
      <vt:lpstr>8. Do a full monitoring survey of the laboratory  when directed to by your School RPS. The  results of  these surveys should be recorded for future  reference.  9. Keep accurate records of all purchases and  current stock. It is an offence under the  Environmental Permitting Regulations 2016 not to  have these up to date.              </vt:lpstr>
      <vt:lpstr>10. Locations of sources should be checked on a  weekly basis, and these checks recorded.      A procedure should be in place to ensure weekly  checks are performed over holiday periods (e.g.,  Christmas, Easter, etc.)               </vt:lpstr>
      <vt:lpstr> 11. In the event of any accident or incident involving  radioactive materials inform your School RPS or the  University RPA / RWA immediately, or if these  persons are not available contact Safety &amp; Health  Services.   A central online University accident / incident report  form is also required to be completed by the  person(s) involved in the accident / incident.  -------------------------------------------------------------------------           </vt:lpstr>
    </vt:vector>
  </TitlesOfParts>
  <Company>Peter Thompson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Thompson</dc:creator>
  <cp:lastModifiedBy>Georgina Williams</cp:lastModifiedBy>
  <cp:revision>52</cp:revision>
  <dcterms:created xsi:type="dcterms:W3CDTF">2011-11-28T15:55:36Z</dcterms:created>
  <dcterms:modified xsi:type="dcterms:W3CDTF">2022-08-10T09:36:46Z</dcterms:modified>
</cp:coreProperties>
</file>